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96" r:id="rId1"/>
  </p:sldMasterIdLst>
  <p:sldIdLst>
    <p:sldId id="271" r:id="rId2"/>
    <p:sldId id="270" r:id="rId3"/>
    <p:sldId id="272" r:id="rId4"/>
    <p:sldId id="274" r:id="rId5"/>
    <p:sldId id="275" r:id="rId6"/>
    <p:sldId id="277" r:id="rId7"/>
    <p:sldId id="278" r:id="rId8"/>
    <p:sldId id="280" r:id="rId9"/>
    <p:sldId id="279" r:id="rId10"/>
    <p:sldId id="281" r:id="rId11"/>
    <p:sldId id="282" r:id="rId12"/>
    <p:sldId id="283" r:id="rId13"/>
    <p:sldId id="284" r:id="rId14"/>
    <p:sldId id="285" r:id="rId15"/>
    <p:sldId id="286" r:id="rId16"/>
  </p:sldIdLst>
  <p:sldSz cx="9144000" cy="6858000" type="screen4x3"/>
  <p:notesSz cx="6858000" cy="9945688"/>
  <p:embeddedFontLst>
    <p:embeddedFont>
      <p:font typeface="Calibri" panose="020F0502020204030204" pitchFamily="34" charset="0"/>
      <p:regular r:id="rId17"/>
      <p:bold r:id="rId18"/>
      <p:italic r:id="rId19"/>
      <p:boldItalic r:id="rId20"/>
    </p:embeddedFont>
    <p:embeddedFont>
      <p:font typeface="Calibri Light" panose="020F0302020204030204" pitchFamily="34" charset="0"/>
      <p:regular r:id="rId21"/>
      <p:italic r:id="rId22"/>
    </p:embeddedFont>
  </p:embeddedFontLst>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0284141A-CBCF-451E-A2CC-218046AC8504}" type="datetimeFigureOut">
              <a:rPr lang="lt-LT" smtClean="0"/>
              <a:pPr/>
              <a:t>2021.10.04</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9881D376-645E-459E-B8C8-B983A682897A}" type="slidenum">
              <a:rPr lang="lt-LT" smtClean="0"/>
              <a:pPr/>
              <a:t>‹#›</a:t>
            </a:fld>
            <a:endParaRPr lang="lt-LT"/>
          </a:p>
        </p:txBody>
      </p:sp>
    </p:spTree>
    <p:extLst>
      <p:ext uri="{BB962C8B-B14F-4D97-AF65-F5344CB8AC3E}">
        <p14:creationId xmlns:p14="http://schemas.microsoft.com/office/powerpoint/2010/main" val="25857955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284141A-CBCF-451E-A2CC-218046AC8504}" type="datetimeFigureOut">
              <a:rPr lang="lt-LT" smtClean="0"/>
              <a:pPr/>
              <a:t>2021.10.04</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9881D376-645E-459E-B8C8-B983A682897A}" type="slidenum">
              <a:rPr lang="lt-LT" smtClean="0"/>
              <a:pPr/>
              <a:t>‹#›</a:t>
            </a:fld>
            <a:endParaRPr lang="lt-LT"/>
          </a:p>
        </p:txBody>
      </p:sp>
    </p:spTree>
    <p:extLst>
      <p:ext uri="{BB962C8B-B14F-4D97-AF65-F5344CB8AC3E}">
        <p14:creationId xmlns:p14="http://schemas.microsoft.com/office/powerpoint/2010/main" val="14282502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284141A-CBCF-451E-A2CC-218046AC8504}" type="datetimeFigureOut">
              <a:rPr lang="lt-LT" smtClean="0"/>
              <a:pPr/>
              <a:t>2021.10.04</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9881D376-645E-459E-B8C8-B983A682897A}" type="slidenum">
              <a:rPr lang="lt-LT" smtClean="0"/>
              <a:pPr/>
              <a:t>‹#›</a:t>
            </a:fld>
            <a:endParaRPr lang="lt-LT"/>
          </a:p>
        </p:txBody>
      </p:sp>
    </p:spTree>
    <p:extLst>
      <p:ext uri="{BB962C8B-B14F-4D97-AF65-F5344CB8AC3E}">
        <p14:creationId xmlns:p14="http://schemas.microsoft.com/office/powerpoint/2010/main" val="523408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284141A-CBCF-451E-A2CC-218046AC8504}" type="datetimeFigureOut">
              <a:rPr lang="lt-LT" smtClean="0"/>
              <a:pPr/>
              <a:t>2021.10.04</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9881D376-645E-459E-B8C8-B983A682897A}" type="slidenum">
              <a:rPr lang="lt-LT" smtClean="0"/>
              <a:pPr/>
              <a:t>‹#›</a:t>
            </a:fld>
            <a:endParaRPr lang="lt-LT"/>
          </a:p>
        </p:txBody>
      </p:sp>
    </p:spTree>
    <p:extLst>
      <p:ext uri="{BB962C8B-B14F-4D97-AF65-F5344CB8AC3E}">
        <p14:creationId xmlns:p14="http://schemas.microsoft.com/office/powerpoint/2010/main" val="20330535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284141A-CBCF-451E-A2CC-218046AC8504}" type="datetimeFigureOut">
              <a:rPr lang="lt-LT" smtClean="0"/>
              <a:pPr/>
              <a:t>2021.10.04</a:t>
            </a:fld>
            <a:endParaRPr lang="lt-LT"/>
          </a:p>
        </p:txBody>
      </p:sp>
      <p:sp>
        <p:nvSpPr>
          <p:cNvPr id="8" name="Footer Placeholder 7"/>
          <p:cNvSpPr>
            <a:spLocks noGrp="1"/>
          </p:cNvSpPr>
          <p:nvPr>
            <p:ph type="ftr" sz="quarter" idx="11"/>
          </p:nvPr>
        </p:nvSpPr>
        <p:spPr/>
        <p:txBody>
          <a:bodyPr/>
          <a:lstStyle/>
          <a:p>
            <a:endParaRPr lang="lt-LT"/>
          </a:p>
        </p:txBody>
      </p:sp>
      <p:sp>
        <p:nvSpPr>
          <p:cNvPr id="9" name="Slide Number Placeholder 8"/>
          <p:cNvSpPr>
            <a:spLocks noGrp="1"/>
          </p:cNvSpPr>
          <p:nvPr>
            <p:ph type="sldNum" sz="quarter" idx="12"/>
          </p:nvPr>
        </p:nvSpPr>
        <p:spPr/>
        <p:txBody>
          <a:bodyPr/>
          <a:lstStyle/>
          <a:p>
            <a:fld id="{9881D376-645E-459E-B8C8-B983A682897A}" type="slidenum">
              <a:rPr lang="lt-LT" smtClean="0"/>
              <a:pPr/>
              <a:t>‹#›</a:t>
            </a:fld>
            <a:endParaRPr lang="lt-LT"/>
          </a:p>
        </p:txBody>
      </p:sp>
    </p:spTree>
    <p:extLst>
      <p:ext uri="{BB962C8B-B14F-4D97-AF65-F5344CB8AC3E}">
        <p14:creationId xmlns:p14="http://schemas.microsoft.com/office/powerpoint/2010/main" val="30876691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284141A-CBCF-451E-A2CC-218046AC8504}" type="datetimeFigureOut">
              <a:rPr lang="lt-LT" smtClean="0"/>
              <a:pPr/>
              <a:t>2021.10.04</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9881D376-645E-459E-B8C8-B983A682897A}" type="slidenum">
              <a:rPr lang="lt-LT" smtClean="0"/>
              <a:pPr/>
              <a:t>‹#›</a:t>
            </a:fld>
            <a:endParaRPr lang="lt-LT"/>
          </a:p>
        </p:txBody>
      </p:sp>
    </p:spTree>
    <p:extLst>
      <p:ext uri="{BB962C8B-B14F-4D97-AF65-F5344CB8AC3E}">
        <p14:creationId xmlns:p14="http://schemas.microsoft.com/office/powerpoint/2010/main" val="41825516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84141A-CBCF-451E-A2CC-218046AC8504}" type="datetimeFigureOut">
              <a:rPr lang="lt-LT" smtClean="0"/>
              <a:pPr/>
              <a:t>2021.10.04</a:t>
            </a:fld>
            <a:endParaRPr lang="lt-LT"/>
          </a:p>
        </p:txBody>
      </p:sp>
      <p:sp>
        <p:nvSpPr>
          <p:cNvPr id="3" name="Footer Placeholder 2"/>
          <p:cNvSpPr>
            <a:spLocks noGrp="1"/>
          </p:cNvSpPr>
          <p:nvPr>
            <p:ph type="ftr" sz="quarter" idx="11"/>
          </p:nvPr>
        </p:nvSpPr>
        <p:spPr/>
        <p:txBody>
          <a:bodyPr/>
          <a:lstStyle/>
          <a:p>
            <a:endParaRPr lang="lt-LT"/>
          </a:p>
        </p:txBody>
      </p:sp>
      <p:sp>
        <p:nvSpPr>
          <p:cNvPr id="4" name="Slide Number Placeholder 3"/>
          <p:cNvSpPr>
            <a:spLocks noGrp="1"/>
          </p:cNvSpPr>
          <p:nvPr>
            <p:ph type="sldNum" sz="quarter" idx="12"/>
          </p:nvPr>
        </p:nvSpPr>
        <p:spPr/>
        <p:txBody>
          <a:bodyPr/>
          <a:lstStyle/>
          <a:p>
            <a:fld id="{9881D376-645E-459E-B8C8-B983A682897A}" type="slidenum">
              <a:rPr lang="lt-LT" smtClean="0"/>
              <a:pPr/>
              <a:t>‹#›</a:t>
            </a:fld>
            <a:endParaRPr lang="lt-LT"/>
          </a:p>
        </p:txBody>
      </p:sp>
    </p:spTree>
    <p:extLst>
      <p:ext uri="{BB962C8B-B14F-4D97-AF65-F5344CB8AC3E}">
        <p14:creationId xmlns:p14="http://schemas.microsoft.com/office/powerpoint/2010/main" val="22536997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0284141A-CBCF-451E-A2CC-218046AC8504}" type="datetimeFigureOut">
              <a:rPr lang="lt-LT" smtClean="0"/>
              <a:pPr/>
              <a:t>2021.10.04</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9881D376-645E-459E-B8C8-B983A682897A}" type="slidenum">
              <a:rPr lang="lt-LT" smtClean="0"/>
              <a:pPr/>
              <a:t>‹#›</a:t>
            </a:fld>
            <a:endParaRPr lang="lt-LT"/>
          </a:p>
        </p:txBody>
      </p:sp>
    </p:spTree>
    <p:extLst>
      <p:ext uri="{BB962C8B-B14F-4D97-AF65-F5344CB8AC3E}">
        <p14:creationId xmlns:p14="http://schemas.microsoft.com/office/powerpoint/2010/main" val="28229823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0284141A-CBCF-451E-A2CC-218046AC8504}" type="datetimeFigureOut">
              <a:rPr lang="lt-LT" smtClean="0"/>
              <a:pPr/>
              <a:t>2021.10.04</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9881D376-645E-459E-B8C8-B983A682897A}" type="slidenum">
              <a:rPr lang="lt-LT" smtClean="0"/>
              <a:pPr/>
              <a:t>‹#›</a:t>
            </a:fld>
            <a:endParaRPr lang="lt-LT"/>
          </a:p>
        </p:txBody>
      </p:sp>
    </p:spTree>
    <p:extLst>
      <p:ext uri="{BB962C8B-B14F-4D97-AF65-F5344CB8AC3E}">
        <p14:creationId xmlns:p14="http://schemas.microsoft.com/office/powerpoint/2010/main" val="26236931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284141A-CBCF-451E-A2CC-218046AC8504}" type="datetimeFigureOut">
              <a:rPr lang="lt-LT" smtClean="0"/>
              <a:pPr/>
              <a:t>2021.10.04</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9881D376-645E-459E-B8C8-B983A682897A}" type="slidenum">
              <a:rPr lang="lt-LT" smtClean="0"/>
              <a:pPr/>
              <a:t>‹#›</a:t>
            </a:fld>
            <a:endParaRPr lang="lt-LT"/>
          </a:p>
        </p:txBody>
      </p:sp>
    </p:spTree>
    <p:extLst>
      <p:ext uri="{BB962C8B-B14F-4D97-AF65-F5344CB8AC3E}">
        <p14:creationId xmlns:p14="http://schemas.microsoft.com/office/powerpoint/2010/main" val="4709137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284141A-CBCF-451E-A2CC-218046AC8504}" type="datetimeFigureOut">
              <a:rPr lang="lt-LT" smtClean="0"/>
              <a:pPr/>
              <a:t>2021.10.04</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9881D376-645E-459E-B8C8-B983A682897A}" type="slidenum">
              <a:rPr lang="lt-LT" smtClean="0"/>
              <a:pPr/>
              <a:t>‹#›</a:t>
            </a:fld>
            <a:endParaRPr lang="lt-LT"/>
          </a:p>
        </p:txBody>
      </p:sp>
    </p:spTree>
    <p:extLst>
      <p:ext uri="{BB962C8B-B14F-4D97-AF65-F5344CB8AC3E}">
        <p14:creationId xmlns:p14="http://schemas.microsoft.com/office/powerpoint/2010/main" val="11153485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284141A-CBCF-451E-A2CC-218046AC8504}" type="datetimeFigureOut">
              <a:rPr lang="lt-LT" smtClean="0"/>
              <a:pPr/>
              <a:t>2021.10.04</a:t>
            </a:fld>
            <a:endParaRPr lang="lt-LT"/>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lt-LT"/>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881D376-645E-459E-B8C8-B983A682897A}" type="slidenum">
              <a:rPr lang="lt-LT" smtClean="0"/>
              <a:pPr/>
              <a:t>‹#›</a:t>
            </a:fld>
            <a:endParaRPr lang="lt-LT"/>
          </a:p>
        </p:txBody>
      </p:sp>
    </p:spTree>
    <p:extLst>
      <p:ext uri="{BB962C8B-B14F-4D97-AF65-F5344CB8AC3E}">
        <p14:creationId xmlns:p14="http://schemas.microsoft.com/office/powerpoint/2010/main" val="38441592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615601"/>
          </a:xfrm>
        </p:spPr>
        <p:txBody>
          <a:bodyPr/>
          <a:lstStyle/>
          <a:p>
            <a:pPr algn="ctr"/>
            <a:endParaRPr lang="en-US" b="1" dirty="0"/>
          </a:p>
        </p:txBody>
      </p:sp>
      <p:sp>
        <p:nvSpPr>
          <p:cNvPr id="3" name="Content Placeholder 2"/>
          <p:cNvSpPr>
            <a:spLocks noGrp="1"/>
          </p:cNvSpPr>
          <p:nvPr>
            <p:ph idx="1"/>
          </p:nvPr>
        </p:nvSpPr>
        <p:spPr>
          <a:xfrm>
            <a:off x="628650" y="1690240"/>
            <a:ext cx="7886700" cy="4475063"/>
          </a:xfrm>
        </p:spPr>
        <p:txBody>
          <a:bodyPr>
            <a:normAutofit/>
          </a:bodyPr>
          <a:lstStyle/>
          <a:p>
            <a:pPr marL="0" indent="0" algn="ctr">
              <a:buNone/>
            </a:pPr>
            <a:endParaRPr lang="lt-LT" sz="3200" b="1" dirty="0"/>
          </a:p>
          <a:p>
            <a:pPr marL="0" indent="0" algn="ctr">
              <a:buNone/>
            </a:pPr>
            <a:r>
              <a:rPr lang="lt-LT" sz="3200" b="1"/>
              <a:t>Dainiaus Pavilionio</a:t>
            </a:r>
            <a:endParaRPr lang="lt-LT" sz="3200" b="1" dirty="0"/>
          </a:p>
          <a:p>
            <a:pPr marL="0" indent="0" algn="ctr">
              <a:buNone/>
            </a:pPr>
            <a:r>
              <a:rPr lang="lt-LT" sz="3200" b="1" dirty="0"/>
              <a:t>kandidato į Lietuvos irklavimo federacijos prezidentus</a:t>
            </a:r>
          </a:p>
          <a:p>
            <a:pPr marL="0" indent="0" algn="ctr">
              <a:buNone/>
            </a:pPr>
            <a:r>
              <a:rPr lang="lt-LT" sz="3200" dirty="0"/>
              <a:t>IRKLAVIMO PLĖTOTĖS</a:t>
            </a:r>
          </a:p>
          <a:p>
            <a:pPr marL="0" indent="0" algn="ctr">
              <a:buNone/>
            </a:pPr>
            <a:r>
              <a:rPr lang="lt-LT" sz="3200" dirty="0"/>
              <a:t>PROGRAMA</a:t>
            </a:r>
          </a:p>
          <a:p>
            <a:pPr marL="0" indent="0" algn="ctr">
              <a:buNone/>
            </a:pPr>
            <a:r>
              <a:rPr lang="lt-LT" sz="3200" dirty="0"/>
              <a:t>2021-2024 m.</a:t>
            </a:r>
            <a:endParaRPr lang="en-US" sz="3200" dirty="0"/>
          </a:p>
        </p:txBody>
      </p:sp>
      <p:pic>
        <p:nvPicPr>
          <p:cNvPr id="6" name="Picture 5" descr="lif_logo.jpg"/>
          <p:cNvPicPr>
            <a:picLocks noChangeAspect="1"/>
          </p:cNvPicPr>
          <p:nvPr/>
        </p:nvPicPr>
        <p:blipFill>
          <a:blip r:embed="rId2" cstate="print"/>
          <a:stretch>
            <a:fillRect/>
          </a:stretch>
        </p:blipFill>
        <p:spPr>
          <a:xfrm>
            <a:off x="4078467" y="188640"/>
            <a:ext cx="987066" cy="1501601"/>
          </a:xfrm>
          <a:prstGeom prst="rect">
            <a:avLst/>
          </a:prstGeom>
        </p:spPr>
      </p:pic>
    </p:spTree>
    <p:extLst>
      <p:ext uri="{BB962C8B-B14F-4D97-AF65-F5344CB8AC3E}">
        <p14:creationId xmlns:p14="http://schemas.microsoft.com/office/powerpoint/2010/main" val="2642379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615601"/>
          </a:xfrm>
        </p:spPr>
        <p:txBody>
          <a:bodyPr>
            <a:normAutofit/>
          </a:bodyPr>
          <a:lstStyle/>
          <a:p>
            <a:r>
              <a:rPr lang="lt-LT" sz="3600" b="1" dirty="0"/>
              <a:t>MISIJA</a:t>
            </a:r>
            <a:endParaRPr lang="en-US" sz="3600" b="1" dirty="0"/>
          </a:p>
        </p:txBody>
      </p:sp>
      <p:sp>
        <p:nvSpPr>
          <p:cNvPr id="3" name="Content Placeholder 2"/>
          <p:cNvSpPr>
            <a:spLocks noGrp="1"/>
          </p:cNvSpPr>
          <p:nvPr>
            <p:ph idx="1"/>
          </p:nvPr>
        </p:nvSpPr>
        <p:spPr>
          <a:xfrm>
            <a:off x="628650" y="1052736"/>
            <a:ext cx="7886700" cy="4764187"/>
          </a:xfrm>
        </p:spPr>
        <p:txBody>
          <a:bodyPr>
            <a:normAutofit fontScale="92500"/>
          </a:bodyPr>
          <a:lstStyle/>
          <a:p>
            <a:pPr marL="0" lvl="0" indent="457200" defTabSz="914400" eaLnBrk="0" fontAlgn="base" hangingPunct="0">
              <a:lnSpc>
                <a:spcPct val="100000"/>
              </a:lnSpc>
              <a:spcBef>
                <a:spcPct val="0"/>
              </a:spcBef>
              <a:spcAft>
                <a:spcPct val="0"/>
              </a:spcAft>
              <a:buNone/>
            </a:pPr>
            <a:r>
              <a:rPr kumimoji="0" lang="lt-LT" sz="3200" b="0" i="0" u="none" strike="noStrike" cap="none" normalizeH="0" baseline="0" dirty="0">
                <a:ln>
                  <a:noFill/>
                </a:ln>
                <a:latin typeface="Arial" pitchFamily="34" charset="0"/>
                <a:ea typeface="Times New Roman" pitchFamily="18" charset="0"/>
                <a:cs typeface="Arial" pitchFamily="34" charset="0"/>
              </a:rPr>
              <a:t>Sudaryti sąlygas rengti irkluotojus, užtikrinti optimalią varžybų sistemą, tobulinti trenerių ir irklavimo specialistų intelektualinį potencialą, atrinkti geriausius sportininkus ir profesionaliai sudaryti įgulas. Skatinti klubus plėtoti visas irklavimo rūšis, populiarinti šį sportą tarp moksleivių, studentų ir gyventojų.</a:t>
            </a:r>
            <a:endParaRPr kumimoji="0" lang="lt-LT" sz="3200" b="0" i="0" u="none" strike="noStrike" cap="none" normalizeH="0" baseline="0" dirty="0">
              <a:ln>
                <a:noFill/>
              </a:ln>
              <a:latin typeface="Arial" pitchFamily="34" charset="0"/>
              <a:cs typeface="Arial" pitchFamily="34" charset="0"/>
            </a:endParaRPr>
          </a:p>
          <a:p>
            <a:pPr marL="0" lvl="0" indent="457200" defTabSz="914400" eaLnBrk="0" fontAlgn="base" hangingPunct="0">
              <a:lnSpc>
                <a:spcPct val="100000"/>
              </a:lnSpc>
              <a:spcBef>
                <a:spcPct val="0"/>
              </a:spcBef>
              <a:spcAft>
                <a:spcPct val="0"/>
              </a:spcAft>
              <a:buNone/>
            </a:pPr>
            <a:r>
              <a:rPr kumimoji="0" lang="lt-LT" sz="3200" b="0" i="0" u="none" strike="noStrike" cap="none" normalizeH="0" baseline="0" dirty="0">
                <a:ln>
                  <a:noFill/>
                </a:ln>
                <a:latin typeface="Arial" pitchFamily="34" charset="0"/>
                <a:ea typeface="Times New Roman" pitchFamily="18" charset="0"/>
                <a:cs typeface="Arial" pitchFamily="34" charset="0"/>
              </a:rPr>
              <a:t>Viešoje erdvėje irklavimą pristatyti, ne tik kaip didelio meistriškumo, bet ir rekreacinę priemonę.</a:t>
            </a:r>
            <a:endParaRPr kumimoji="0" lang="lt-LT" sz="3200" b="0" i="0" u="none" strike="noStrike" cap="none" normalizeH="0" baseline="0" dirty="0">
              <a:ln>
                <a:noFill/>
              </a:ln>
              <a:latin typeface="Arial" pitchFamily="34" charset="0"/>
              <a:cs typeface="Arial" pitchFamily="34" charset="0"/>
            </a:endParaRPr>
          </a:p>
          <a:p>
            <a:endParaRPr lang="en-US" sz="2400" dirty="0"/>
          </a:p>
        </p:txBody>
      </p:sp>
    </p:spTree>
    <p:extLst>
      <p:ext uri="{BB962C8B-B14F-4D97-AF65-F5344CB8AC3E}">
        <p14:creationId xmlns:p14="http://schemas.microsoft.com/office/powerpoint/2010/main" val="31378089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1119658"/>
          </a:xfrm>
        </p:spPr>
        <p:txBody>
          <a:bodyPr>
            <a:normAutofit/>
          </a:bodyPr>
          <a:lstStyle/>
          <a:p>
            <a:r>
              <a:rPr lang="lt-LT" sz="3600" b="1" dirty="0"/>
              <a:t>STRATEGINIAI TIKSLAI</a:t>
            </a:r>
            <a:endParaRPr lang="en-US" sz="3600" b="1" dirty="0"/>
          </a:p>
        </p:txBody>
      </p:sp>
      <p:sp>
        <p:nvSpPr>
          <p:cNvPr id="3" name="Content Placeholder 2"/>
          <p:cNvSpPr>
            <a:spLocks noGrp="1"/>
          </p:cNvSpPr>
          <p:nvPr>
            <p:ph idx="1"/>
          </p:nvPr>
        </p:nvSpPr>
        <p:spPr>
          <a:xfrm>
            <a:off x="628650" y="1340768"/>
            <a:ext cx="8191822" cy="4836195"/>
          </a:xfrm>
        </p:spPr>
        <p:txBody>
          <a:bodyPr>
            <a:normAutofit/>
          </a:bodyPr>
          <a:lstStyle/>
          <a:p>
            <a:pPr marL="742950" lvl="0" indent="-742950">
              <a:buFont typeface="+mj-lt"/>
              <a:buAutoNum type="arabicPeriod"/>
            </a:pPr>
            <a:r>
              <a:rPr lang="lt-LT" sz="3600" dirty="0">
                <a:latin typeface="Arial" panose="020B0604020202020204" pitchFamily="34" charset="0"/>
                <a:cs typeface="Arial" panose="020B0604020202020204" pitchFamily="34" charset="0"/>
              </a:rPr>
              <a:t>Į</a:t>
            </a:r>
            <a:r>
              <a:rPr lang="lt-LT" sz="3600" dirty="0">
                <a:latin typeface="Arial" pitchFamily="34" charset="0"/>
                <a:ea typeface="Times New Roman" pitchFamily="18" charset="0"/>
                <a:cs typeface="Arial" pitchFamily="34" charset="0"/>
              </a:rPr>
              <a:t>vertinti Lietuvos irklavimo padėtį ir sukurti irklavimo (visų rūšių) sporto plėtros strategiją </a:t>
            </a:r>
            <a:r>
              <a:rPr lang="lt-LT" sz="3600">
                <a:latin typeface="Arial" pitchFamily="34" charset="0"/>
                <a:ea typeface="Times New Roman" pitchFamily="18" charset="0"/>
                <a:cs typeface="Arial" pitchFamily="34" charset="0"/>
              </a:rPr>
              <a:t>iki 2032 </a:t>
            </a:r>
            <a:r>
              <a:rPr lang="lt-LT" sz="3600" dirty="0">
                <a:latin typeface="Arial" pitchFamily="34" charset="0"/>
                <a:ea typeface="Times New Roman" pitchFamily="18" charset="0"/>
                <a:cs typeface="Arial" pitchFamily="34" charset="0"/>
              </a:rPr>
              <a:t>metų.</a:t>
            </a:r>
          </a:p>
          <a:p>
            <a:pPr marL="742950" lvl="0" indent="-742950">
              <a:buFont typeface="+mj-lt"/>
              <a:buAutoNum type="arabicPeriod"/>
            </a:pPr>
            <a:r>
              <a:rPr lang="lt-LT" sz="3600" dirty="0">
                <a:latin typeface="Arial" pitchFamily="34" charset="0"/>
                <a:ea typeface="Times New Roman" pitchFamily="18" charset="0"/>
                <a:cs typeface="Arial" pitchFamily="34" charset="0"/>
              </a:rPr>
              <a:t>Sukurti sportininkų rengimo programas, nuolatos vertinti </a:t>
            </a:r>
            <a:r>
              <a:rPr lang="lt-LT" sz="3600" dirty="0" err="1">
                <a:latin typeface="Arial" pitchFamily="34" charset="0"/>
                <a:ea typeface="Times New Roman" pitchFamily="18" charset="0"/>
                <a:cs typeface="Arial" pitchFamily="34" charset="0"/>
              </a:rPr>
              <a:t>parengtumo</a:t>
            </a:r>
            <a:r>
              <a:rPr lang="lt-LT" sz="3600" dirty="0">
                <a:latin typeface="Arial" pitchFamily="34" charset="0"/>
                <a:ea typeface="Times New Roman" pitchFamily="18" charset="0"/>
                <a:cs typeface="Arial" pitchFamily="34" charset="0"/>
              </a:rPr>
              <a:t> lygį, numatyti, kokiomis priemonėmis jie gali pasiekti geriausius sportinius rezultatus.</a:t>
            </a:r>
          </a:p>
        </p:txBody>
      </p:sp>
    </p:spTree>
    <p:extLst>
      <p:ext uri="{BB962C8B-B14F-4D97-AF65-F5344CB8AC3E}">
        <p14:creationId xmlns:p14="http://schemas.microsoft.com/office/powerpoint/2010/main" val="33248267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1119658"/>
          </a:xfrm>
        </p:spPr>
        <p:txBody>
          <a:bodyPr>
            <a:normAutofit/>
          </a:bodyPr>
          <a:lstStyle/>
          <a:p>
            <a:r>
              <a:rPr lang="lt-LT" sz="3600" b="1" dirty="0"/>
              <a:t>STRATEGINIAI TIKSLAI</a:t>
            </a:r>
            <a:endParaRPr lang="en-US" sz="3600" b="1" dirty="0"/>
          </a:p>
        </p:txBody>
      </p:sp>
      <p:sp>
        <p:nvSpPr>
          <p:cNvPr id="3" name="Content Placeholder 2"/>
          <p:cNvSpPr>
            <a:spLocks noGrp="1"/>
          </p:cNvSpPr>
          <p:nvPr>
            <p:ph idx="1"/>
          </p:nvPr>
        </p:nvSpPr>
        <p:spPr>
          <a:xfrm>
            <a:off x="628650" y="1340768"/>
            <a:ext cx="8191822" cy="4836195"/>
          </a:xfrm>
        </p:spPr>
        <p:txBody>
          <a:bodyPr>
            <a:normAutofit fontScale="92500"/>
          </a:bodyPr>
          <a:lstStyle/>
          <a:p>
            <a:pPr marL="742950" lvl="0" indent="-742950">
              <a:buFont typeface="+mj-lt"/>
              <a:buAutoNum type="arabicPeriod" startAt="3"/>
            </a:pPr>
            <a:r>
              <a:rPr lang="lt-LT" sz="3600" dirty="0">
                <a:latin typeface="Arial" pitchFamily="34" charset="0"/>
                <a:ea typeface="Times New Roman" pitchFamily="18" charset="0"/>
                <a:cs typeface="Arial" pitchFamily="34" charset="0"/>
              </a:rPr>
              <a:t>Plėtoti jaunių sportą plečiant irklavimo geografiją Ozo sporto gimnazijos pagrindu. Trakuose įsteigti Lietuvos irklavimo akademiją jaunųjų irkluotojų ugdymui (steigėjai: Ozo sporto gimnazija, Trakų rajono savivaldybė ir Lietuvos irklavimo federacija).</a:t>
            </a:r>
          </a:p>
          <a:p>
            <a:pPr marL="742950" lvl="0" indent="-742950">
              <a:buFont typeface="+mj-lt"/>
              <a:buAutoNum type="arabicPeriod" startAt="3"/>
            </a:pPr>
            <a:r>
              <a:rPr lang="lt-LT" sz="3600" dirty="0">
                <a:latin typeface="Arial" pitchFamily="34" charset="0"/>
                <a:ea typeface="Times New Roman" pitchFamily="18" charset="0"/>
                <a:cs typeface="Arial" pitchFamily="34" charset="0"/>
              </a:rPr>
              <a:t>Suburti ir tikslingai rengti (pagal patvirtintus metinius rengimo planus) Lietuvos jaunių irklavimo rinktinę.</a:t>
            </a:r>
          </a:p>
          <a:p>
            <a:endParaRPr lang="en-US" sz="3600" dirty="0"/>
          </a:p>
        </p:txBody>
      </p:sp>
    </p:spTree>
    <p:extLst>
      <p:ext uri="{BB962C8B-B14F-4D97-AF65-F5344CB8AC3E}">
        <p14:creationId xmlns:p14="http://schemas.microsoft.com/office/powerpoint/2010/main" val="26875269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1119658"/>
          </a:xfrm>
        </p:spPr>
        <p:txBody>
          <a:bodyPr>
            <a:normAutofit/>
          </a:bodyPr>
          <a:lstStyle/>
          <a:p>
            <a:r>
              <a:rPr lang="lt-LT" sz="3600" b="1" dirty="0"/>
              <a:t>STRATEGINIAI TIKSLAI</a:t>
            </a:r>
            <a:endParaRPr lang="en-US" sz="3600" b="1" dirty="0"/>
          </a:p>
        </p:txBody>
      </p:sp>
      <p:sp>
        <p:nvSpPr>
          <p:cNvPr id="3" name="Content Placeholder 2"/>
          <p:cNvSpPr>
            <a:spLocks noGrp="1"/>
          </p:cNvSpPr>
          <p:nvPr>
            <p:ph idx="1"/>
          </p:nvPr>
        </p:nvSpPr>
        <p:spPr>
          <a:xfrm>
            <a:off x="628650" y="1340768"/>
            <a:ext cx="8191822" cy="4836195"/>
          </a:xfrm>
        </p:spPr>
        <p:txBody>
          <a:bodyPr>
            <a:normAutofit/>
          </a:bodyPr>
          <a:lstStyle/>
          <a:p>
            <a:pPr marL="0" lvl="0" indent="0">
              <a:buNone/>
            </a:pPr>
            <a:endParaRPr lang="lt-LT" sz="3600" dirty="0">
              <a:latin typeface="Arial" pitchFamily="34" charset="0"/>
              <a:ea typeface="Times New Roman" pitchFamily="18" charset="0"/>
              <a:cs typeface="Arial" pitchFamily="34" charset="0"/>
            </a:endParaRPr>
          </a:p>
          <a:p>
            <a:pPr marL="742950" lvl="0" indent="-742950">
              <a:buFont typeface="+mj-lt"/>
              <a:buAutoNum type="arabicPeriod" startAt="5"/>
            </a:pPr>
            <a:r>
              <a:rPr lang="lt-LT" sz="3600" dirty="0">
                <a:latin typeface="Arial" pitchFamily="34" charset="0"/>
                <a:ea typeface="Times New Roman" pitchFamily="18" charset="0"/>
                <a:cs typeface="Arial" pitchFamily="34" charset="0"/>
              </a:rPr>
              <a:t>Sukurti irklavimo populiarinimui programą.</a:t>
            </a:r>
          </a:p>
          <a:p>
            <a:pPr marL="742950" lvl="0" indent="-742950">
              <a:buFont typeface="+mj-lt"/>
              <a:buAutoNum type="arabicPeriod" startAt="5"/>
            </a:pPr>
            <a:r>
              <a:rPr lang="lt-LT" sz="3600" dirty="0">
                <a:latin typeface="Arial" pitchFamily="34" charset="0"/>
                <a:ea typeface="Times New Roman" pitchFamily="18" charset="0"/>
                <a:cs typeface="Arial" pitchFamily="34" charset="0"/>
              </a:rPr>
              <a:t>Vykdyti irklavimo sporto specialistų kvalifikacijos tobulinimą.</a:t>
            </a:r>
          </a:p>
          <a:p>
            <a:endParaRPr lang="en-US" sz="3600" dirty="0"/>
          </a:p>
        </p:txBody>
      </p:sp>
    </p:spTree>
    <p:extLst>
      <p:ext uri="{BB962C8B-B14F-4D97-AF65-F5344CB8AC3E}">
        <p14:creationId xmlns:p14="http://schemas.microsoft.com/office/powerpoint/2010/main" val="5301358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1119658"/>
          </a:xfrm>
        </p:spPr>
        <p:txBody>
          <a:bodyPr>
            <a:normAutofit/>
          </a:bodyPr>
          <a:lstStyle/>
          <a:p>
            <a:r>
              <a:rPr lang="lt-LT" sz="3600" b="1" dirty="0"/>
              <a:t>STIPRYBĖS</a:t>
            </a:r>
            <a:endParaRPr lang="en-US" sz="3600" b="1" dirty="0"/>
          </a:p>
        </p:txBody>
      </p:sp>
      <p:sp>
        <p:nvSpPr>
          <p:cNvPr id="3" name="Content Placeholder 2"/>
          <p:cNvSpPr>
            <a:spLocks noGrp="1"/>
          </p:cNvSpPr>
          <p:nvPr>
            <p:ph idx="1"/>
          </p:nvPr>
        </p:nvSpPr>
        <p:spPr>
          <a:xfrm>
            <a:off x="628650" y="1340768"/>
            <a:ext cx="8191822" cy="4836195"/>
          </a:xfrm>
        </p:spPr>
        <p:txBody>
          <a:bodyPr>
            <a:normAutofit fontScale="92500" lnSpcReduction="10000"/>
          </a:bodyPr>
          <a:lstStyle/>
          <a:p>
            <a:pPr marL="0" lvl="0" indent="0">
              <a:buNone/>
            </a:pPr>
            <a:endParaRPr lang="lt-LT" sz="3600" dirty="0">
              <a:latin typeface="Arial" pitchFamily="34" charset="0"/>
              <a:ea typeface="Times New Roman" pitchFamily="18" charset="0"/>
              <a:cs typeface="Arial" pitchFamily="34" charset="0"/>
            </a:endParaRPr>
          </a:p>
          <a:p>
            <a:pPr marL="742950" lvl="0" indent="-742950">
              <a:buFont typeface="+mj-lt"/>
              <a:buAutoNum type="arabicPeriod"/>
            </a:pPr>
            <a:r>
              <a:rPr lang="lt-LT" sz="3600" dirty="0">
                <a:latin typeface="Arial" pitchFamily="34" charset="0"/>
                <a:ea typeface="Times New Roman" pitchFamily="18" charset="0"/>
                <a:cs typeface="Arial" pitchFamily="34" charset="0"/>
              </a:rPr>
              <a:t>Sporto šaka turi senas ir gyvas tradicijas.</a:t>
            </a:r>
          </a:p>
          <a:p>
            <a:pPr marL="742950" lvl="0" indent="-742950">
              <a:buFont typeface="+mj-lt"/>
              <a:buAutoNum type="arabicPeriod"/>
            </a:pPr>
            <a:r>
              <a:rPr lang="lt-LT" sz="3600" dirty="0">
                <a:latin typeface="Arial" pitchFamily="34" charset="0"/>
                <a:ea typeface="Times New Roman" pitchFamily="18" charset="0"/>
                <a:cs typeface="Arial" pitchFamily="34" charset="0"/>
              </a:rPr>
              <a:t>Išsaugotos potencialios galimybės išugdyti didelio meistriškumo irkluotojų.</a:t>
            </a:r>
          </a:p>
          <a:p>
            <a:pPr marL="742950" lvl="0" indent="-742950">
              <a:buFont typeface="+mj-lt"/>
              <a:buAutoNum type="arabicPeriod"/>
            </a:pPr>
            <a:r>
              <a:rPr lang="lt-LT" sz="3600" dirty="0">
                <a:latin typeface="Arial" pitchFamily="34" charset="0"/>
                <a:ea typeface="Times New Roman" pitchFamily="18" charset="0"/>
                <a:cs typeface="Arial" pitchFamily="34" charset="0"/>
              </a:rPr>
              <a:t>Valstybė (Švietimo, mokslo ir sporto ministerija), Lietuvos tautinis olimpinis komitetas, miestų savivaldybės remia </a:t>
            </a:r>
            <a:br>
              <a:rPr lang="en-US" sz="3600" dirty="0">
                <a:latin typeface="Arial" pitchFamily="34" charset="0"/>
                <a:ea typeface="Times New Roman" pitchFamily="18" charset="0"/>
                <a:cs typeface="Arial" pitchFamily="34" charset="0"/>
              </a:rPr>
            </a:br>
            <a:r>
              <a:rPr lang="lt-LT" sz="3600" dirty="0">
                <a:latin typeface="Arial" pitchFamily="34" charset="0"/>
                <a:ea typeface="Times New Roman" pitchFamily="18" charset="0"/>
                <a:cs typeface="Arial" pitchFamily="34" charset="0"/>
              </a:rPr>
              <a:t>irklavimo sportą (sporto bazės, inventorius, trenerių etatai, </a:t>
            </a:r>
            <a:r>
              <a:rPr lang="en-US" sz="3600" dirty="0">
                <a:latin typeface="Arial" pitchFamily="34" charset="0"/>
                <a:ea typeface="Times New Roman" pitchFamily="18" charset="0"/>
                <a:cs typeface="Arial" pitchFamily="34" charset="0"/>
              </a:rPr>
              <a:t>   </a:t>
            </a:r>
            <a:r>
              <a:rPr lang="lt-LT" sz="3600" dirty="0">
                <a:latin typeface="Arial" pitchFamily="34" charset="0"/>
                <a:ea typeface="Times New Roman" pitchFamily="18" charset="0"/>
                <a:cs typeface="Arial" pitchFamily="34" charset="0"/>
              </a:rPr>
              <a:t>pasirengimui skirtos lėšos).</a:t>
            </a:r>
          </a:p>
          <a:p>
            <a:endParaRPr lang="en-US" sz="3600" dirty="0"/>
          </a:p>
        </p:txBody>
      </p:sp>
    </p:spTree>
    <p:extLst>
      <p:ext uri="{BB962C8B-B14F-4D97-AF65-F5344CB8AC3E}">
        <p14:creationId xmlns:p14="http://schemas.microsoft.com/office/powerpoint/2010/main" val="36538167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1119658"/>
          </a:xfrm>
        </p:spPr>
        <p:txBody>
          <a:bodyPr>
            <a:normAutofit/>
          </a:bodyPr>
          <a:lstStyle/>
          <a:p>
            <a:r>
              <a:rPr lang="lt-LT" sz="3600" b="1" dirty="0"/>
              <a:t>STIPRYBĖS</a:t>
            </a:r>
            <a:endParaRPr lang="en-US" sz="3600" b="1" dirty="0"/>
          </a:p>
        </p:txBody>
      </p:sp>
      <p:sp>
        <p:nvSpPr>
          <p:cNvPr id="3" name="Content Placeholder 2"/>
          <p:cNvSpPr>
            <a:spLocks noGrp="1"/>
          </p:cNvSpPr>
          <p:nvPr>
            <p:ph idx="1"/>
          </p:nvPr>
        </p:nvSpPr>
        <p:spPr>
          <a:xfrm>
            <a:off x="628650" y="1340768"/>
            <a:ext cx="8191822" cy="4836195"/>
          </a:xfrm>
        </p:spPr>
        <p:txBody>
          <a:bodyPr>
            <a:normAutofit fontScale="92500" lnSpcReduction="10000"/>
          </a:bodyPr>
          <a:lstStyle/>
          <a:p>
            <a:pPr marL="0" lvl="0" indent="0">
              <a:buNone/>
            </a:pPr>
            <a:endParaRPr lang="lt-LT" sz="3600" dirty="0">
              <a:latin typeface="Arial" pitchFamily="34" charset="0"/>
              <a:ea typeface="Times New Roman" pitchFamily="18" charset="0"/>
              <a:cs typeface="Arial" pitchFamily="34" charset="0"/>
            </a:endParaRPr>
          </a:p>
          <a:p>
            <a:pPr marL="742950" lvl="0" indent="-742950">
              <a:buFont typeface="+mj-lt"/>
              <a:buAutoNum type="arabicPeriod" startAt="4"/>
            </a:pPr>
            <a:r>
              <a:rPr lang="lt-LT" sz="3600" dirty="0">
                <a:latin typeface="Arial" pitchFamily="34" charset="0"/>
                <a:ea typeface="Times New Roman" pitchFamily="18" charset="0"/>
                <a:cs typeface="Arial" pitchFamily="34" charset="0"/>
              </a:rPr>
              <a:t>Atgimsta irklavimo meistrų judėjimas, irklavimas virsta rekreaciniu sportu.</a:t>
            </a:r>
          </a:p>
          <a:p>
            <a:pPr marL="742950" lvl="0" indent="-742950">
              <a:buFont typeface="+mj-lt"/>
              <a:buAutoNum type="arabicPeriod" startAt="4"/>
            </a:pPr>
            <a:r>
              <a:rPr lang="lt-LT" sz="3600" dirty="0">
                <a:latin typeface="Arial" pitchFamily="34" charset="0"/>
                <a:ea typeface="Times New Roman" pitchFamily="18" charset="0"/>
                <a:cs typeface="Arial" pitchFamily="34" charset="0"/>
              </a:rPr>
              <a:t>Lietuva turi visas galimybes plėtoti tradicinio irklavimo </a:t>
            </a:r>
            <a:r>
              <a:rPr lang="lt-LT" sz="3600" dirty="0" err="1">
                <a:latin typeface="Arial" pitchFamily="34" charset="0"/>
                <a:ea typeface="Times New Roman" pitchFamily="18" charset="0"/>
                <a:cs typeface="Arial" pitchFamily="34" charset="0"/>
              </a:rPr>
              <a:t>ergometrų</a:t>
            </a:r>
            <a:r>
              <a:rPr lang="lt-LT" sz="3600" dirty="0">
                <a:latin typeface="Arial" pitchFamily="34" charset="0"/>
                <a:ea typeface="Times New Roman" pitchFamily="18" charset="0"/>
                <a:cs typeface="Arial" pitchFamily="34" charset="0"/>
              </a:rPr>
              <a:t> ir pakrančių irklavimo disciplinas.</a:t>
            </a:r>
          </a:p>
          <a:p>
            <a:pPr marL="742950" lvl="0" indent="-742950">
              <a:buFont typeface="+mj-lt"/>
              <a:buAutoNum type="arabicPeriod" startAt="4"/>
            </a:pPr>
            <a:r>
              <a:rPr lang="lt-LT" sz="3600" dirty="0">
                <a:latin typeface="Arial" pitchFamily="34" charset="0"/>
                <a:ea typeface="Times New Roman" pitchFamily="18" charset="0"/>
                <a:cs typeface="Arial" pitchFamily="34" charset="0"/>
              </a:rPr>
              <a:t>Trakų ir Kauno (baigiama) irklavimo trasos atitinka tarptautinius standartus ir tinka tarptautinių regatų organizavimui.</a:t>
            </a:r>
          </a:p>
          <a:p>
            <a:endParaRPr lang="en-US" sz="3600" dirty="0"/>
          </a:p>
        </p:txBody>
      </p:sp>
    </p:spTree>
    <p:extLst>
      <p:ext uri="{BB962C8B-B14F-4D97-AF65-F5344CB8AC3E}">
        <p14:creationId xmlns:p14="http://schemas.microsoft.com/office/powerpoint/2010/main" val="39521837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1119658"/>
          </a:xfrm>
        </p:spPr>
        <p:txBody>
          <a:bodyPr>
            <a:normAutofit/>
          </a:bodyPr>
          <a:lstStyle/>
          <a:p>
            <a:r>
              <a:rPr lang="lt-LT" sz="3600" b="1" dirty="0"/>
              <a:t>SILPNYBĖS</a:t>
            </a:r>
            <a:endParaRPr lang="en-US" sz="3600" b="1" dirty="0"/>
          </a:p>
        </p:txBody>
      </p:sp>
      <p:sp>
        <p:nvSpPr>
          <p:cNvPr id="3" name="Content Placeholder 2"/>
          <p:cNvSpPr>
            <a:spLocks noGrp="1"/>
          </p:cNvSpPr>
          <p:nvPr>
            <p:ph idx="1"/>
          </p:nvPr>
        </p:nvSpPr>
        <p:spPr>
          <a:xfrm>
            <a:off x="628650" y="1340768"/>
            <a:ext cx="8191822" cy="4836195"/>
          </a:xfrm>
        </p:spPr>
        <p:txBody>
          <a:bodyPr>
            <a:normAutofit lnSpcReduction="10000"/>
          </a:bodyPr>
          <a:lstStyle/>
          <a:p>
            <a:pPr marL="742950" lvl="0" indent="-742950">
              <a:buFont typeface="+mj-lt"/>
              <a:buAutoNum type="arabicPeriod"/>
            </a:pPr>
            <a:r>
              <a:rPr lang="lt-LT" sz="3600" dirty="0">
                <a:latin typeface="Arial" pitchFamily="34" charset="0"/>
                <a:ea typeface="Times New Roman" pitchFamily="18" charset="0"/>
                <a:cs typeface="Arial" pitchFamily="34" charset="0"/>
              </a:rPr>
              <a:t>Brangi sporto šaka (bazės, trasos, inventorius, transportas ir t.t.).</a:t>
            </a:r>
          </a:p>
          <a:p>
            <a:pPr marL="742950" lvl="0" indent="-742950">
              <a:buFont typeface="+mj-lt"/>
              <a:buAutoNum type="arabicPeriod"/>
            </a:pPr>
            <a:r>
              <a:rPr lang="lt-LT" sz="3600" dirty="0">
                <a:latin typeface="Arial" pitchFamily="34" charset="0"/>
                <a:ea typeface="Times New Roman" pitchFamily="18" charset="0"/>
                <a:cs typeface="Arial" pitchFamily="34" charset="0"/>
              </a:rPr>
              <a:t>Nepakanka sporto bazių ir gero inventoriaus.</a:t>
            </a:r>
          </a:p>
          <a:p>
            <a:pPr marL="742950" indent="-742950">
              <a:buFont typeface="+mj-lt"/>
              <a:buAutoNum type="arabicPeriod"/>
            </a:pPr>
            <a:r>
              <a:rPr lang="lt-LT" sz="3600" dirty="0">
                <a:latin typeface="Arial" pitchFamily="34" charset="0"/>
                <a:ea typeface="Times New Roman" pitchFamily="18" charset="0"/>
                <a:cs typeface="Arial" pitchFamily="34" charset="0"/>
              </a:rPr>
              <a:t>Nenumatyti ir neišskirti prioritetai sporto šakos plėtrai.</a:t>
            </a:r>
          </a:p>
          <a:p>
            <a:pPr marL="742950" indent="-742950">
              <a:buFont typeface="+mj-lt"/>
              <a:buAutoNum type="arabicPeriod"/>
            </a:pPr>
            <a:r>
              <a:rPr lang="lt-LT" sz="3600" dirty="0">
                <a:latin typeface="Arial" pitchFamily="34" charset="0"/>
                <a:ea typeface="Times New Roman" pitchFamily="18" charset="0"/>
                <a:cs typeface="Arial" pitchFamily="34" charset="0"/>
              </a:rPr>
              <a:t>Irklavimo bendruomenė susiskaidžiusi, nevieninga, dirbtinai supriešinta.</a:t>
            </a:r>
          </a:p>
          <a:p>
            <a:pPr marL="742950" lvl="0" indent="-742950">
              <a:buFont typeface="+mj-lt"/>
              <a:buAutoNum type="arabicPeriod"/>
            </a:pPr>
            <a:endParaRPr lang="en-US" sz="3600" dirty="0"/>
          </a:p>
        </p:txBody>
      </p:sp>
    </p:spTree>
    <p:extLst>
      <p:ext uri="{BB962C8B-B14F-4D97-AF65-F5344CB8AC3E}">
        <p14:creationId xmlns:p14="http://schemas.microsoft.com/office/powerpoint/2010/main" val="42779807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620688"/>
            <a:ext cx="7886700" cy="405029"/>
          </a:xfrm>
        </p:spPr>
        <p:txBody>
          <a:bodyPr>
            <a:noAutofit/>
          </a:bodyPr>
          <a:lstStyle/>
          <a:p>
            <a:br>
              <a:rPr lang="en-US" sz="3600" b="1" dirty="0"/>
            </a:br>
            <a:endParaRPr lang="en-US" sz="3600" dirty="0"/>
          </a:p>
        </p:txBody>
      </p:sp>
      <p:sp>
        <p:nvSpPr>
          <p:cNvPr id="3" name="Content Placeholder 2"/>
          <p:cNvSpPr>
            <a:spLocks noGrp="1"/>
          </p:cNvSpPr>
          <p:nvPr>
            <p:ph idx="1"/>
          </p:nvPr>
        </p:nvSpPr>
        <p:spPr>
          <a:xfrm>
            <a:off x="664369" y="1288518"/>
            <a:ext cx="7886700" cy="4620171"/>
          </a:xfrm>
        </p:spPr>
        <p:txBody>
          <a:bodyPr>
            <a:normAutofit/>
          </a:bodyPr>
          <a:lstStyle/>
          <a:p>
            <a:pPr marL="0" indent="0" algn="ctr">
              <a:buNone/>
            </a:pPr>
            <a:endParaRPr lang="en-US" sz="3200" b="1" dirty="0"/>
          </a:p>
        </p:txBody>
      </p:sp>
      <p:sp>
        <p:nvSpPr>
          <p:cNvPr id="7" name="TextBox 6"/>
          <p:cNvSpPr txBox="1"/>
          <p:nvPr/>
        </p:nvSpPr>
        <p:spPr>
          <a:xfrm>
            <a:off x="3250397" y="1954791"/>
            <a:ext cx="2643206" cy="369332"/>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ln>
            <a:solidFill>
              <a:schemeClr val="bg1"/>
            </a:solidFill>
          </a:ln>
          <a:effectLst>
            <a:outerShdw blurRad="50800" dist="38100" dir="16200000" rotWithShape="0">
              <a:prstClr val="black">
                <a:alpha val="40000"/>
              </a:prstClr>
            </a:outerShdw>
          </a:effectLst>
        </p:spPr>
        <p:txBody>
          <a:bodyPr wrap="square" rtlCol="0">
            <a:spAutoFit/>
          </a:bodyPr>
          <a:lstStyle/>
          <a:p>
            <a:pPr algn="ctr"/>
            <a:r>
              <a:rPr lang="en-US" b="1" dirty="0"/>
              <a:t>KONFERENCIJA</a:t>
            </a:r>
            <a:endParaRPr lang="lt-LT" b="1" dirty="0"/>
          </a:p>
        </p:txBody>
      </p:sp>
      <p:sp>
        <p:nvSpPr>
          <p:cNvPr id="8" name="TextBox 7"/>
          <p:cNvSpPr txBox="1"/>
          <p:nvPr/>
        </p:nvSpPr>
        <p:spPr>
          <a:xfrm>
            <a:off x="3262990" y="2611157"/>
            <a:ext cx="2643206" cy="369332"/>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ln>
            <a:solidFill>
              <a:schemeClr val="bg1"/>
            </a:solidFill>
          </a:ln>
          <a:effectLst>
            <a:outerShdw blurRad="50800" dist="38100" dir="16200000" rotWithShape="0">
              <a:prstClr val="black">
                <a:alpha val="40000"/>
              </a:prstClr>
            </a:outerShdw>
          </a:effectLst>
        </p:spPr>
        <p:txBody>
          <a:bodyPr wrap="square" rtlCol="0">
            <a:spAutoFit/>
          </a:bodyPr>
          <a:lstStyle/>
          <a:p>
            <a:pPr algn="ctr"/>
            <a:r>
              <a:rPr lang="en-US" b="1" dirty="0"/>
              <a:t>PREZIDENTAS</a:t>
            </a:r>
            <a:endParaRPr lang="lt-LT" b="1" dirty="0"/>
          </a:p>
        </p:txBody>
      </p:sp>
      <p:sp>
        <p:nvSpPr>
          <p:cNvPr id="9" name="TextBox 8"/>
          <p:cNvSpPr txBox="1"/>
          <p:nvPr/>
        </p:nvSpPr>
        <p:spPr>
          <a:xfrm>
            <a:off x="3296115" y="3284698"/>
            <a:ext cx="2643206" cy="369332"/>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ln>
            <a:solidFill>
              <a:schemeClr val="bg1"/>
            </a:solidFill>
          </a:ln>
          <a:effectLst>
            <a:outerShdw blurRad="50800" dist="38100" dir="16200000" rotWithShape="0">
              <a:prstClr val="black">
                <a:alpha val="40000"/>
              </a:prstClr>
            </a:outerShdw>
          </a:effectLst>
        </p:spPr>
        <p:txBody>
          <a:bodyPr wrap="square" rtlCol="0">
            <a:spAutoFit/>
          </a:bodyPr>
          <a:lstStyle/>
          <a:p>
            <a:pPr algn="ctr"/>
            <a:r>
              <a:rPr lang="en-US" b="1" dirty="0"/>
              <a:t>2 VICEPREZIDENTA</a:t>
            </a:r>
            <a:r>
              <a:rPr lang="lt-LT" b="1" dirty="0"/>
              <a:t>I</a:t>
            </a:r>
          </a:p>
        </p:txBody>
      </p:sp>
      <p:sp>
        <p:nvSpPr>
          <p:cNvPr id="10" name="TextBox 9"/>
          <p:cNvSpPr txBox="1"/>
          <p:nvPr/>
        </p:nvSpPr>
        <p:spPr>
          <a:xfrm>
            <a:off x="3312829" y="3939342"/>
            <a:ext cx="2643206" cy="369332"/>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ln>
            <a:solidFill>
              <a:schemeClr val="bg1"/>
            </a:solidFill>
          </a:ln>
          <a:effectLst>
            <a:outerShdw blurRad="50800" dist="38100" dir="16200000" rotWithShape="0">
              <a:prstClr val="black">
                <a:alpha val="40000"/>
              </a:prstClr>
            </a:outerShdw>
          </a:effectLst>
        </p:spPr>
        <p:txBody>
          <a:bodyPr wrap="square" rtlCol="0">
            <a:spAutoFit/>
          </a:bodyPr>
          <a:lstStyle/>
          <a:p>
            <a:pPr algn="ctr"/>
            <a:r>
              <a:rPr lang="en-US" b="1" dirty="0"/>
              <a:t>VYKDOMASIS KOMITETAS</a:t>
            </a:r>
            <a:endParaRPr lang="lt-LT" b="1" dirty="0"/>
          </a:p>
        </p:txBody>
      </p:sp>
      <p:sp>
        <p:nvSpPr>
          <p:cNvPr id="11" name="TextBox 10"/>
          <p:cNvSpPr txBox="1"/>
          <p:nvPr/>
        </p:nvSpPr>
        <p:spPr>
          <a:xfrm>
            <a:off x="3312829" y="4583105"/>
            <a:ext cx="2643206" cy="369332"/>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ln>
            <a:solidFill>
              <a:schemeClr val="bg1"/>
            </a:solidFill>
          </a:ln>
          <a:effectLst>
            <a:outerShdw blurRad="50800" dist="38100" dir="16200000" rotWithShape="0">
              <a:prstClr val="black">
                <a:alpha val="40000"/>
              </a:prstClr>
            </a:outerShdw>
          </a:effectLst>
        </p:spPr>
        <p:txBody>
          <a:bodyPr wrap="square" rtlCol="0">
            <a:spAutoFit/>
          </a:bodyPr>
          <a:lstStyle/>
          <a:p>
            <a:pPr algn="ctr"/>
            <a:r>
              <a:rPr lang="en-US" b="1" dirty="0"/>
              <a:t>KOMISIJOS</a:t>
            </a:r>
            <a:endParaRPr lang="lt-LT" b="1" dirty="0"/>
          </a:p>
        </p:txBody>
      </p:sp>
      <p:sp>
        <p:nvSpPr>
          <p:cNvPr id="12" name="TextBox 11"/>
          <p:cNvSpPr txBox="1"/>
          <p:nvPr/>
        </p:nvSpPr>
        <p:spPr>
          <a:xfrm>
            <a:off x="3312829" y="5185627"/>
            <a:ext cx="2643206" cy="646331"/>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ln>
            <a:solidFill>
              <a:schemeClr val="bg1"/>
            </a:solidFill>
          </a:ln>
          <a:effectLst>
            <a:outerShdw blurRad="50800" dist="38100" dir="16200000" rotWithShape="0">
              <a:prstClr val="black">
                <a:alpha val="40000"/>
              </a:prstClr>
            </a:outerShdw>
          </a:effectLst>
        </p:spPr>
        <p:txBody>
          <a:bodyPr wrap="square" rtlCol="0">
            <a:spAutoFit/>
          </a:bodyPr>
          <a:lstStyle/>
          <a:p>
            <a:pPr algn="ctr"/>
            <a:r>
              <a:rPr lang="en-US" b="1" dirty="0"/>
              <a:t>GENERALINIS SEKRETORIUS</a:t>
            </a:r>
            <a:endParaRPr lang="lt-LT" b="1" dirty="0"/>
          </a:p>
        </p:txBody>
      </p:sp>
      <p:sp>
        <p:nvSpPr>
          <p:cNvPr id="13" name="TextBox 12"/>
          <p:cNvSpPr txBox="1"/>
          <p:nvPr/>
        </p:nvSpPr>
        <p:spPr>
          <a:xfrm>
            <a:off x="6300772" y="5185627"/>
            <a:ext cx="2214578" cy="677108"/>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ln>
            <a:solidFill>
              <a:schemeClr val="bg1"/>
            </a:solidFill>
          </a:ln>
          <a:effectLst>
            <a:outerShdw blurRad="50800" dist="38100" dir="16200000" rotWithShape="0">
              <a:prstClr val="black">
                <a:alpha val="40000"/>
              </a:prstClr>
            </a:outerShdw>
          </a:effectLst>
        </p:spPr>
        <p:txBody>
          <a:bodyPr wrap="square" rtlCol="0">
            <a:spAutoFit/>
          </a:bodyPr>
          <a:lstStyle/>
          <a:p>
            <a:pPr algn="ctr"/>
            <a:endParaRPr lang="lt-LT" sz="1000" b="1" dirty="0"/>
          </a:p>
          <a:p>
            <a:pPr algn="ctr"/>
            <a:r>
              <a:rPr lang="en-US" b="1" dirty="0"/>
              <a:t>KLUBAI</a:t>
            </a:r>
            <a:br>
              <a:rPr lang="lt-LT" sz="1000" b="1" dirty="0"/>
            </a:br>
            <a:endParaRPr lang="lt-LT" sz="1000" b="1" dirty="0"/>
          </a:p>
        </p:txBody>
      </p:sp>
      <p:sp>
        <p:nvSpPr>
          <p:cNvPr id="14" name="TextBox 13"/>
          <p:cNvSpPr txBox="1"/>
          <p:nvPr/>
        </p:nvSpPr>
        <p:spPr>
          <a:xfrm>
            <a:off x="648458" y="5185627"/>
            <a:ext cx="2214578" cy="646331"/>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ln>
            <a:solidFill>
              <a:schemeClr val="bg1"/>
            </a:solidFill>
          </a:ln>
          <a:effectLst>
            <a:outerShdw blurRad="50800" dist="38100" dir="16200000" rotWithShape="0">
              <a:prstClr val="black">
                <a:alpha val="40000"/>
              </a:prstClr>
            </a:outerShdw>
          </a:effectLst>
        </p:spPr>
        <p:txBody>
          <a:bodyPr wrap="square" rtlCol="0">
            <a:spAutoFit/>
          </a:bodyPr>
          <a:lstStyle/>
          <a:p>
            <a:pPr algn="ctr"/>
            <a:r>
              <a:rPr lang="en-US" b="1" dirty="0"/>
              <a:t>SPORTO MOKYMO </a:t>
            </a:r>
            <a:r>
              <a:rPr lang="lt-LT" b="1" dirty="0"/>
              <a:t>ĮS</a:t>
            </a:r>
            <a:r>
              <a:rPr lang="en-US" b="1" dirty="0"/>
              <a:t>TAIGOS</a:t>
            </a:r>
            <a:endParaRPr lang="lt-LT" b="1" dirty="0"/>
          </a:p>
        </p:txBody>
      </p:sp>
      <p:sp>
        <p:nvSpPr>
          <p:cNvPr id="16" name="Rectangle 15"/>
          <p:cNvSpPr/>
          <p:nvPr/>
        </p:nvSpPr>
        <p:spPr>
          <a:xfrm>
            <a:off x="2051720" y="6201803"/>
            <a:ext cx="5184576" cy="46755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b="1" dirty="0">
                <a:ln w="0"/>
                <a:solidFill>
                  <a:schemeClr val="tx1"/>
                </a:solidFill>
              </a:rPr>
              <a:t>LIETUVOS IRKLAVIMO AKADEMIJA</a:t>
            </a:r>
            <a:endParaRPr lang="en-US" b="1" dirty="0">
              <a:ln w="0"/>
              <a:solidFill>
                <a:schemeClr val="tx1"/>
              </a:solidFill>
            </a:endParaRPr>
          </a:p>
        </p:txBody>
      </p:sp>
      <p:sp>
        <p:nvSpPr>
          <p:cNvPr id="32" name="Down Arrow 31"/>
          <p:cNvSpPr/>
          <p:nvPr/>
        </p:nvSpPr>
        <p:spPr>
          <a:xfrm>
            <a:off x="4572000" y="2324123"/>
            <a:ext cx="45719" cy="2965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Down Arrow 32"/>
          <p:cNvSpPr/>
          <p:nvPr/>
        </p:nvSpPr>
        <p:spPr>
          <a:xfrm>
            <a:off x="4576688" y="2995311"/>
            <a:ext cx="45719" cy="2965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Down Arrow 33"/>
          <p:cNvSpPr/>
          <p:nvPr/>
        </p:nvSpPr>
        <p:spPr>
          <a:xfrm>
            <a:off x="4594859" y="3664911"/>
            <a:ext cx="45719" cy="2965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Down Arrow 34"/>
          <p:cNvSpPr/>
          <p:nvPr/>
        </p:nvSpPr>
        <p:spPr>
          <a:xfrm>
            <a:off x="4588713" y="4301489"/>
            <a:ext cx="45719" cy="2965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Down Arrow 35"/>
          <p:cNvSpPr/>
          <p:nvPr/>
        </p:nvSpPr>
        <p:spPr>
          <a:xfrm>
            <a:off x="4592514" y="4919107"/>
            <a:ext cx="45719" cy="2965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ight Arrow 36"/>
          <p:cNvSpPr/>
          <p:nvPr/>
        </p:nvSpPr>
        <p:spPr>
          <a:xfrm>
            <a:off x="2863036" y="5524181"/>
            <a:ext cx="449793"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Left Arrow 37"/>
          <p:cNvSpPr/>
          <p:nvPr/>
        </p:nvSpPr>
        <p:spPr>
          <a:xfrm>
            <a:off x="5903507" y="5501289"/>
            <a:ext cx="397265" cy="45719"/>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Down Arrow 38"/>
          <p:cNvSpPr/>
          <p:nvPr/>
        </p:nvSpPr>
        <p:spPr>
          <a:xfrm>
            <a:off x="4617719" y="5831958"/>
            <a:ext cx="45719" cy="36984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p:nvSpPr>
        <p:spPr>
          <a:xfrm>
            <a:off x="827584" y="792526"/>
            <a:ext cx="7846828" cy="646331"/>
          </a:xfrm>
          <a:prstGeom prst="rect">
            <a:avLst/>
          </a:prstGeom>
        </p:spPr>
        <p:txBody>
          <a:bodyPr wrap="none">
            <a:spAutoFit/>
          </a:bodyPr>
          <a:lstStyle/>
          <a:p>
            <a:r>
              <a:rPr lang="lt-LT" sz="3600" b="1" dirty="0"/>
              <a:t>Federacijos veiklos organizacinė schema</a:t>
            </a:r>
            <a:endParaRPr lang="en-US" sz="3600" dirty="0"/>
          </a:p>
        </p:txBody>
      </p:sp>
    </p:spTree>
    <p:extLst>
      <p:ext uri="{BB962C8B-B14F-4D97-AF65-F5344CB8AC3E}">
        <p14:creationId xmlns:p14="http://schemas.microsoft.com/office/powerpoint/2010/main" val="19985228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1119658"/>
          </a:xfrm>
        </p:spPr>
        <p:txBody>
          <a:bodyPr>
            <a:normAutofit/>
          </a:bodyPr>
          <a:lstStyle/>
          <a:p>
            <a:r>
              <a:rPr lang="lt-LT" sz="3600" b="1" dirty="0"/>
              <a:t>PLANAVIMAS</a:t>
            </a:r>
            <a:endParaRPr lang="en-US" sz="3600" b="1" dirty="0"/>
          </a:p>
        </p:txBody>
      </p:sp>
      <p:sp>
        <p:nvSpPr>
          <p:cNvPr id="3" name="Content Placeholder 2"/>
          <p:cNvSpPr>
            <a:spLocks noGrp="1"/>
          </p:cNvSpPr>
          <p:nvPr>
            <p:ph idx="1"/>
          </p:nvPr>
        </p:nvSpPr>
        <p:spPr>
          <a:xfrm>
            <a:off x="628650" y="1340768"/>
            <a:ext cx="8191822" cy="4836195"/>
          </a:xfrm>
        </p:spPr>
        <p:txBody>
          <a:bodyPr>
            <a:normAutofit/>
          </a:bodyPr>
          <a:lstStyle/>
          <a:p>
            <a:pPr marL="0" indent="0">
              <a:buNone/>
            </a:pPr>
            <a:r>
              <a:rPr lang="lt-LT" sz="2800" b="1" dirty="0"/>
              <a:t>Tikslų ir priemonių planavimas (numatymas):</a:t>
            </a:r>
            <a:br>
              <a:rPr lang="lt-LT" sz="2800" dirty="0"/>
            </a:br>
            <a:r>
              <a:rPr lang="lt-LT" sz="2800" dirty="0"/>
              <a:t>    - sukurti irklavimo plėtros </a:t>
            </a:r>
            <a:r>
              <a:rPr lang="en-US" sz="2800" dirty="0" err="1"/>
              <a:t>strategij</a:t>
            </a:r>
            <a:r>
              <a:rPr lang="lt-LT" sz="2800" dirty="0"/>
              <a:t>ą iki 2032 m. ir programą iki 2024 m.; </a:t>
            </a:r>
            <a:br>
              <a:rPr lang="lt-LT" sz="2800" dirty="0"/>
            </a:br>
            <a:r>
              <a:rPr lang="lt-LT" sz="2800" dirty="0"/>
              <a:t>    - sukurti metinį priemonių planą iki 2024 m.;</a:t>
            </a:r>
            <a:br>
              <a:rPr lang="lt-LT" sz="2800" dirty="0"/>
            </a:br>
            <a:r>
              <a:rPr lang="lt-LT" sz="2800" dirty="0"/>
              <a:t>    - parengti federacijos įstatų naują redakciją;</a:t>
            </a:r>
            <a:br>
              <a:rPr lang="lt-LT" sz="2800" dirty="0"/>
            </a:br>
            <a:r>
              <a:rPr lang="lt-LT" sz="2800" dirty="0"/>
              <a:t>    - parengti irklavimo olimpinio rengimo programą;</a:t>
            </a:r>
            <a:br>
              <a:rPr lang="lt-LT" sz="2800" dirty="0"/>
            </a:br>
            <a:r>
              <a:rPr lang="lt-LT" sz="2800" dirty="0"/>
              <a:t>    - parengti irklavimo šakų plėtros programą;</a:t>
            </a:r>
            <a:br>
              <a:rPr lang="lt-LT" sz="2800" dirty="0"/>
            </a:br>
            <a:r>
              <a:rPr lang="lt-LT" sz="2800" dirty="0"/>
              <a:t>    - parengti irklavimo propagavimo programą (spauda, TV, </a:t>
            </a:r>
            <a:br>
              <a:rPr lang="lt-LT" sz="2800" dirty="0"/>
            </a:br>
            <a:r>
              <a:rPr lang="lt-LT" sz="2800" dirty="0"/>
              <a:t>      internetas, leidiniai);</a:t>
            </a:r>
            <a:br>
              <a:rPr lang="lt-LT" sz="2800" dirty="0"/>
            </a:br>
            <a:r>
              <a:rPr lang="lt-LT" sz="2800" dirty="0"/>
              <a:t>    - parengti sporto bazių ir irklavimo trasų renovacijos </a:t>
            </a:r>
            <a:br>
              <a:rPr lang="lt-LT" sz="2800" dirty="0"/>
            </a:br>
            <a:r>
              <a:rPr lang="lt-LT" sz="2800" dirty="0"/>
              <a:t>      programą.</a:t>
            </a:r>
            <a:endParaRPr lang="en-US" sz="2800" dirty="0"/>
          </a:p>
        </p:txBody>
      </p:sp>
    </p:spTree>
    <p:extLst>
      <p:ext uri="{BB962C8B-B14F-4D97-AF65-F5344CB8AC3E}">
        <p14:creationId xmlns:p14="http://schemas.microsoft.com/office/powerpoint/2010/main" val="7324516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687610"/>
          </a:xfrm>
        </p:spPr>
        <p:txBody>
          <a:bodyPr>
            <a:normAutofit/>
          </a:bodyPr>
          <a:lstStyle/>
          <a:p>
            <a:r>
              <a:rPr lang="lt-LT" sz="3600" b="1" dirty="0"/>
              <a:t>Organizavimas ir vykdymas</a:t>
            </a:r>
            <a:endParaRPr lang="en-US" sz="3600" b="1" dirty="0"/>
          </a:p>
        </p:txBody>
      </p:sp>
      <p:sp>
        <p:nvSpPr>
          <p:cNvPr id="3" name="Content Placeholder 2"/>
          <p:cNvSpPr>
            <a:spLocks noGrp="1"/>
          </p:cNvSpPr>
          <p:nvPr>
            <p:ph idx="1"/>
          </p:nvPr>
        </p:nvSpPr>
        <p:spPr>
          <a:xfrm>
            <a:off x="395536" y="1052737"/>
            <a:ext cx="8496944" cy="4764187"/>
          </a:xfrm>
        </p:spPr>
        <p:txBody>
          <a:bodyPr>
            <a:noAutofit/>
          </a:bodyPr>
          <a:lstStyle/>
          <a:p>
            <a:r>
              <a:rPr lang="lt-LT" sz="3200" dirty="0"/>
              <a:t>suformuoti federacijos naujus valdymo organus, patvirtinti funkcijas ir veiklos programas;</a:t>
            </a:r>
            <a:endParaRPr lang="en-US" sz="3200" dirty="0"/>
          </a:p>
          <a:p>
            <a:r>
              <a:rPr lang="lt-LT" sz="3200" dirty="0"/>
              <a:t>kasmet organizuoti institucijos komisijų diskusijas, siekiant atviro pokalbio ir visų federacijos veiklos sričių  tobulinimo (FISA pav.);</a:t>
            </a:r>
            <a:endParaRPr lang="en-US" sz="3200" dirty="0"/>
          </a:p>
          <a:p>
            <a:r>
              <a:rPr lang="lt-LT" sz="3200" dirty="0"/>
              <a:t>kasmet sudaryti sutartis su miestų ir rajonų savivaldybėmis ir Lietuvos sporto centru irklavimo sporto plėtrai;</a:t>
            </a:r>
            <a:endParaRPr lang="en-US" sz="3200" dirty="0"/>
          </a:p>
          <a:p>
            <a:r>
              <a:rPr lang="lt-LT" sz="3200" dirty="0"/>
              <a:t>padėti irklavimo klubams įsigyti inventorių;</a:t>
            </a:r>
            <a:endParaRPr lang="en-US" sz="3200" dirty="0"/>
          </a:p>
          <a:p>
            <a:pPr marL="0" indent="0">
              <a:buNone/>
            </a:pPr>
            <a:endParaRPr lang="en-US" sz="3200" dirty="0"/>
          </a:p>
        </p:txBody>
      </p:sp>
    </p:spTree>
    <p:extLst>
      <p:ext uri="{BB962C8B-B14F-4D97-AF65-F5344CB8AC3E}">
        <p14:creationId xmlns:p14="http://schemas.microsoft.com/office/powerpoint/2010/main" val="26008474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687610"/>
          </a:xfrm>
        </p:spPr>
        <p:txBody>
          <a:bodyPr>
            <a:normAutofit/>
          </a:bodyPr>
          <a:lstStyle/>
          <a:p>
            <a:r>
              <a:rPr lang="lt-LT" sz="3600" b="1" dirty="0"/>
              <a:t>Organizavimas ir vykdymas</a:t>
            </a:r>
            <a:endParaRPr lang="en-US" sz="3600" b="1" dirty="0"/>
          </a:p>
        </p:txBody>
      </p:sp>
      <p:sp>
        <p:nvSpPr>
          <p:cNvPr id="3" name="Content Placeholder 2"/>
          <p:cNvSpPr>
            <a:spLocks noGrp="1"/>
          </p:cNvSpPr>
          <p:nvPr>
            <p:ph idx="1"/>
          </p:nvPr>
        </p:nvSpPr>
        <p:spPr>
          <a:xfrm>
            <a:off x="395536" y="1052737"/>
            <a:ext cx="8496944" cy="4764187"/>
          </a:xfrm>
        </p:spPr>
        <p:txBody>
          <a:bodyPr>
            <a:noAutofit/>
          </a:bodyPr>
          <a:lstStyle/>
          <a:p>
            <a:r>
              <a:rPr lang="lt-LT" sz="2800" dirty="0"/>
              <a:t>sukurti sporto klubų (SMĮ, centrų) vertinimo sistemą, pakeisti narystės kvotą;</a:t>
            </a:r>
            <a:endParaRPr lang="en-US" sz="2800" dirty="0"/>
          </a:p>
          <a:p>
            <a:r>
              <a:rPr lang="lt-LT" sz="2800" dirty="0"/>
              <a:t>sukurti irklavimo sporto brendą (pasiūlymų paketas verslui, valstybinėms įmonėms, užsienio partneriams);</a:t>
            </a:r>
            <a:endParaRPr lang="en-US" sz="2800" dirty="0"/>
          </a:p>
          <a:p>
            <a:r>
              <a:rPr lang="lt-LT" sz="2800" dirty="0"/>
              <a:t>Rekonstruoti Trakų irklavimo centro pastatą, gilinti trasą Galvės ežere. Sertifikuoti Kauno irklavimo trasą;</a:t>
            </a:r>
            <a:endParaRPr lang="en-US" sz="2800" dirty="0"/>
          </a:p>
          <a:p>
            <a:r>
              <a:rPr lang="lt-LT" sz="2800" dirty="0"/>
              <a:t>Plėtoti pakrančių irklavimą Klaipėdoje (gal Šventojoje ar Palangoje);</a:t>
            </a:r>
            <a:endParaRPr lang="en-US" sz="2800" dirty="0"/>
          </a:p>
          <a:p>
            <a:r>
              <a:rPr lang="lt-LT" sz="2800" dirty="0"/>
              <a:t>Plėtoti studentų irklavimą visomis jo formomis. Siekti organizuoti Kaune studentų Europos irklavimo čempionatą;</a:t>
            </a:r>
            <a:endParaRPr lang="en-US" sz="2800" dirty="0"/>
          </a:p>
          <a:p>
            <a:r>
              <a:rPr lang="lt-LT" sz="2800" dirty="0"/>
              <a:t>Padėti „</a:t>
            </a:r>
            <a:r>
              <a:rPr lang="lt-LT" sz="2800" dirty="0" err="1"/>
              <a:t>Academia</a:t>
            </a:r>
            <a:r>
              <a:rPr lang="lt-LT" sz="2800" dirty="0"/>
              <a:t> </a:t>
            </a:r>
            <a:r>
              <a:rPr lang="lt-LT" sz="2800" dirty="0" err="1"/>
              <a:t>Remigum</a:t>
            </a:r>
            <a:r>
              <a:rPr lang="lt-LT" sz="2800" dirty="0"/>
              <a:t>“ išsaugoti unikalų irklavimo muziejų.</a:t>
            </a:r>
            <a:endParaRPr lang="en-US" sz="2800" dirty="0"/>
          </a:p>
        </p:txBody>
      </p:sp>
    </p:spTree>
    <p:extLst>
      <p:ext uri="{BB962C8B-B14F-4D97-AF65-F5344CB8AC3E}">
        <p14:creationId xmlns:p14="http://schemas.microsoft.com/office/powerpoint/2010/main" val="5648068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sz="3600" b="1" dirty="0"/>
              <a:t>FINANSINIO RĖMIMO FUNKCINĖ SCHEMA</a:t>
            </a:r>
            <a:endParaRPr lang="en-US" sz="3600" b="1" dirty="0"/>
          </a:p>
        </p:txBody>
      </p:sp>
      <p:sp>
        <p:nvSpPr>
          <p:cNvPr id="3" name="Content Placeholder 2"/>
          <p:cNvSpPr>
            <a:spLocks noGrp="1"/>
          </p:cNvSpPr>
          <p:nvPr>
            <p:ph idx="1"/>
          </p:nvPr>
        </p:nvSpPr>
        <p:spPr/>
        <p:txBody>
          <a:bodyPr/>
          <a:lstStyle/>
          <a:p>
            <a:pPr marL="0" indent="0">
              <a:buNone/>
            </a:pP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3545135576"/>
              </p:ext>
            </p:extLst>
          </p:nvPr>
        </p:nvGraphicFramePr>
        <p:xfrm>
          <a:off x="500034" y="1839535"/>
          <a:ext cx="8143932" cy="4111152"/>
        </p:xfrm>
        <a:graphic>
          <a:graphicData uri="http://schemas.openxmlformats.org/drawingml/2006/table">
            <a:tbl>
              <a:tblPr/>
              <a:tblGrid>
                <a:gridCol w="4071966">
                  <a:extLst>
                    <a:ext uri="{9D8B030D-6E8A-4147-A177-3AD203B41FA5}">
                      <a16:colId xmlns:a16="http://schemas.microsoft.com/office/drawing/2014/main" val="20000"/>
                    </a:ext>
                  </a:extLst>
                </a:gridCol>
                <a:gridCol w="4071966">
                  <a:extLst>
                    <a:ext uri="{9D8B030D-6E8A-4147-A177-3AD203B41FA5}">
                      <a16:colId xmlns:a16="http://schemas.microsoft.com/office/drawing/2014/main" val="20001"/>
                    </a:ext>
                  </a:extLst>
                </a:gridCol>
              </a:tblGrid>
              <a:tr h="833540">
                <a:tc>
                  <a:txBody>
                    <a:bodyPr/>
                    <a:lstStyle/>
                    <a:p>
                      <a:pPr algn="l">
                        <a:lnSpc>
                          <a:spcPct val="150000"/>
                        </a:lnSpc>
                        <a:spcAft>
                          <a:spcPts val="0"/>
                        </a:spcAft>
                      </a:pPr>
                      <a:r>
                        <a:rPr lang="lt-LT" sz="2400" b="1" kern="1200" dirty="0">
                          <a:solidFill>
                            <a:schemeClr val="tx1"/>
                          </a:solidFill>
                          <a:effectLst/>
                          <a:latin typeface="Arial" pitchFamily="34" charset="0"/>
                          <a:ea typeface="Times New Roman" pitchFamily="18" charset="0"/>
                          <a:cs typeface="Arial" pitchFamily="34" charset="0"/>
                        </a:rPr>
                        <a:t>Rėmėjai</a:t>
                      </a:r>
                    </a:p>
                  </a:txBody>
                  <a:tcPr marL="66812" marR="66812" marT="0" marB="0" anchor="ctr">
                    <a:lnL>
                      <a:noFill/>
                    </a:lnL>
                    <a:lnR>
                      <a:noFill/>
                    </a:lnR>
                    <a:lnT>
                      <a:noFill/>
                    </a:lnT>
                    <a:lnB>
                      <a:noFill/>
                    </a:lnB>
                    <a:solidFill>
                      <a:schemeClr val="accent1">
                        <a:lumMod val="20000"/>
                        <a:lumOff val="80000"/>
                      </a:schemeClr>
                    </a:solidFill>
                  </a:tcPr>
                </a:tc>
                <a:tc>
                  <a:txBody>
                    <a:bodyPr/>
                    <a:lstStyle/>
                    <a:p>
                      <a:pPr marL="0" algn="l" defTabSz="914400" rtl="0" eaLnBrk="1" latinLnBrk="0" hangingPunct="1">
                        <a:lnSpc>
                          <a:spcPct val="150000"/>
                        </a:lnSpc>
                        <a:spcAft>
                          <a:spcPts val="0"/>
                        </a:spcAft>
                      </a:pPr>
                      <a:r>
                        <a:rPr lang="lt-LT" sz="2400" b="1" kern="1200" dirty="0">
                          <a:solidFill>
                            <a:schemeClr val="tx1"/>
                          </a:solidFill>
                          <a:effectLst/>
                          <a:latin typeface="Arial" pitchFamily="34" charset="0"/>
                          <a:ea typeface="Times New Roman" pitchFamily="18" charset="0"/>
                          <a:cs typeface="Arial" pitchFamily="34" charset="0"/>
                        </a:rPr>
                        <a:t>Sporto klubai/SMĮ</a:t>
                      </a:r>
                    </a:p>
                  </a:txBody>
                  <a:tcPr marL="66812" marR="66812" marT="0" marB="0" anchor="ctr">
                    <a:lnL>
                      <a:noFill/>
                    </a:lnL>
                    <a:lnR>
                      <a:noFill/>
                    </a:lnR>
                    <a:lnT>
                      <a:noFill/>
                    </a:lnT>
                    <a:lnB>
                      <a:noFill/>
                    </a:lnB>
                    <a:solidFill>
                      <a:schemeClr val="accent1">
                        <a:lumMod val="20000"/>
                        <a:lumOff val="80000"/>
                      </a:schemeClr>
                    </a:solidFill>
                  </a:tcPr>
                </a:tc>
                <a:extLst>
                  <a:ext uri="{0D108BD9-81ED-4DB2-BD59-A6C34878D82A}">
                    <a16:rowId xmlns:a16="http://schemas.microsoft.com/office/drawing/2014/main" val="10000"/>
                  </a:ext>
                </a:extLst>
              </a:tr>
              <a:tr h="516141">
                <a:tc>
                  <a:txBody>
                    <a:bodyPr/>
                    <a:lstStyle/>
                    <a:p>
                      <a:pPr algn="l">
                        <a:lnSpc>
                          <a:spcPct val="100000"/>
                        </a:lnSpc>
                        <a:spcAft>
                          <a:spcPts val="0"/>
                        </a:spcAft>
                      </a:pPr>
                      <a:r>
                        <a:rPr lang="lt-LT" sz="2400" kern="1200" dirty="0">
                          <a:solidFill>
                            <a:schemeClr val="tx1"/>
                          </a:solidFill>
                          <a:effectLst/>
                          <a:latin typeface="Arial" pitchFamily="34" charset="0"/>
                          <a:ea typeface="Times New Roman" pitchFamily="18" charset="0"/>
                          <a:cs typeface="Arial" pitchFamily="34" charset="0"/>
                        </a:rPr>
                        <a:t>1. Sutarys reklamai</a:t>
                      </a:r>
                    </a:p>
                  </a:txBody>
                  <a:tcPr marL="66812" marR="66812" marT="0" marB="0" anchor="ctr">
                    <a:lnL>
                      <a:noFill/>
                    </a:lnL>
                    <a:lnR>
                      <a:noFill/>
                    </a:lnR>
                    <a:lnT>
                      <a:noFill/>
                    </a:lnT>
                    <a:lnB>
                      <a:noFill/>
                    </a:lnB>
                    <a:solidFill>
                      <a:schemeClr val="accent1">
                        <a:lumMod val="20000"/>
                        <a:lumOff val="80000"/>
                      </a:schemeClr>
                    </a:solidFill>
                  </a:tcPr>
                </a:tc>
                <a:tc>
                  <a:txBody>
                    <a:bodyPr/>
                    <a:lstStyle/>
                    <a:p>
                      <a:pPr algn="l">
                        <a:lnSpc>
                          <a:spcPct val="100000"/>
                        </a:lnSpc>
                        <a:spcAft>
                          <a:spcPts val="0"/>
                        </a:spcAft>
                      </a:pPr>
                      <a:r>
                        <a:rPr lang="lt-LT" sz="2400" kern="1200" dirty="0">
                          <a:solidFill>
                            <a:schemeClr val="tx1"/>
                          </a:solidFill>
                          <a:effectLst/>
                          <a:latin typeface="Arial" pitchFamily="34" charset="0"/>
                          <a:ea typeface="Times New Roman" pitchFamily="18" charset="0"/>
                          <a:cs typeface="Arial" pitchFamily="34" charset="0"/>
                        </a:rPr>
                        <a:t>1. Sporto bazės</a:t>
                      </a:r>
                    </a:p>
                  </a:txBody>
                  <a:tcPr marL="66812" marR="66812" marT="0" marB="0" anchor="ctr">
                    <a:lnL>
                      <a:noFill/>
                    </a:lnL>
                    <a:lnR>
                      <a:noFill/>
                    </a:lnR>
                    <a:lnT>
                      <a:noFill/>
                    </a:lnT>
                    <a:lnB>
                      <a:noFill/>
                    </a:lnB>
                    <a:solidFill>
                      <a:schemeClr val="accent1">
                        <a:lumMod val="20000"/>
                        <a:lumOff val="80000"/>
                      </a:schemeClr>
                    </a:solidFill>
                  </a:tcPr>
                </a:tc>
                <a:extLst>
                  <a:ext uri="{0D108BD9-81ED-4DB2-BD59-A6C34878D82A}">
                    <a16:rowId xmlns:a16="http://schemas.microsoft.com/office/drawing/2014/main" val="10001"/>
                  </a:ext>
                </a:extLst>
              </a:tr>
              <a:tr h="718973">
                <a:tc>
                  <a:txBody>
                    <a:bodyPr/>
                    <a:lstStyle/>
                    <a:p>
                      <a:pPr algn="l">
                        <a:lnSpc>
                          <a:spcPct val="100000"/>
                        </a:lnSpc>
                        <a:spcAft>
                          <a:spcPts val="0"/>
                        </a:spcAft>
                      </a:pPr>
                      <a:r>
                        <a:rPr lang="lt-LT" sz="2400" kern="1200" dirty="0">
                          <a:solidFill>
                            <a:schemeClr val="tx1"/>
                          </a:solidFill>
                          <a:effectLst/>
                          <a:latin typeface="Arial" pitchFamily="34" charset="0"/>
                          <a:ea typeface="Times New Roman" pitchFamily="18" charset="0"/>
                          <a:cs typeface="Arial" pitchFamily="34" charset="0"/>
                        </a:rPr>
                        <a:t>2. Lėšos mokomajam sportiniam darbui</a:t>
                      </a:r>
                    </a:p>
                  </a:txBody>
                  <a:tcPr marL="66812" marR="66812" marT="0" marB="0" anchor="ctr">
                    <a:lnL>
                      <a:noFill/>
                    </a:lnL>
                    <a:lnR>
                      <a:noFill/>
                    </a:lnR>
                    <a:lnT>
                      <a:noFill/>
                    </a:lnT>
                    <a:lnB>
                      <a:noFill/>
                    </a:lnB>
                    <a:solidFill>
                      <a:schemeClr val="accent1">
                        <a:lumMod val="20000"/>
                        <a:lumOff val="80000"/>
                      </a:schemeClr>
                    </a:solidFill>
                  </a:tcPr>
                </a:tc>
                <a:tc>
                  <a:txBody>
                    <a:bodyPr/>
                    <a:lstStyle/>
                    <a:p>
                      <a:pPr algn="l">
                        <a:lnSpc>
                          <a:spcPct val="100000"/>
                        </a:lnSpc>
                        <a:spcAft>
                          <a:spcPts val="0"/>
                        </a:spcAft>
                      </a:pPr>
                      <a:r>
                        <a:rPr lang="lt-LT" sz="2400" kern="1200" dirty="0">
                          <a:solidFill>
                            <a:schemeClr val="tx1"/>
                          </a:solidFill>
                          <a:effectLst/>
                          <a:latin typeface="Arial" pitchFamily="34" charset="0"/>
                          <a:ea typeface="Times New Roman" pitchFamily="18" charset="0"/>
                          <a:cs typeface="Arial" pitchFamily="34" charset="0"/>
                        </a:rPr>
                        <a:t>2. Trenerių atlyginimai</a:t>
                      </a:r>
                    </a:p>
                  </a:txBody>
                  <a:tcPr marL="66812" marR="66812" marT="0" marB="0">
                    <a:lnL>
                      <a:noFill/>
                    </a:lnL>
                    <a:lnR>
                      <a:noFill/>
                    </a:lnR>
                    <a:lnT>
                      <a:noFill/>
                    </a:lnT>
                    <a:lnB>
                      <a:noFill/>
                    </a:lnB>
                    <a:solidFill>
                      <a:schemeClr val="accent1">
                        <a:lumMod val="20000"/>
                        <a:lumOff val="80000"/>
                      </a:schemeClr>
                    </a:solidFill>
                  </a:tcPr>
                </a:tc>
                <a:extLst>
                  <a:ext uri="{0D108BD9-81ED-4DB2-BD59-A6C34878D82A}">
                    <a16:rowId xmlns:a16="http://schemas.microsoft.com/office/drawing/2014/main" val="10002"/>
                  </a:ext>
                </a:extLst>
              </a:tr>
              <a:tr h="566911">
                <a:tc>
                  <a:txBody>
                    <a:bodyPr/>
                    <a:lstStyle/>
                    <a:p>
                      <a:pPr algn="l">
                        <a:lnSpc>
                          <a:spcPct val="100000"/>
                        </a:lnSpc>
                        <a:spcAft>
                          <a:spcPts val="0"/>
                        </a:spcAft>
                      </a:pPr>
                      <a:r>
                        <a:rPr lang="lt-LT" sz="2400" kern="1200" dirty="0">
                          <a:solidFill>
                            <a:schemeClr val="tx1"/>
                          </a:solidFill>
                          <a:effectLst/>
                          <a:latin typeface="Arial" pitchFamily="34" charset="0"/>
                          <a:ea typeface="Times New Roman" pitchFamily="18" charset="0"/>
                          <a:cs typeface="Arial" pitchFamily="34" charset="0"/>
                        </a:rPr>
                        <a:t>3. Lėšos inventoriui</a:t>
                      </a:r>
                    </a:p>
                  </a:txBody>
                  <a:tcPr marL="66812" marR="66812" marT="0" marB="0" anchor="ctr">
                    <a:lnL>
                      <a:noFill/>
                    </a:lnL>
                    <a:lnR>
                      <a:noFill/>
                    </a:lnR>
                    <a:lnT>
                      <a:noFill/>
                    </a:lnT>
                    <a:lnB>
                      <a:noFill/>
                    </a:lnB>
                    <a:solidFill>
                      <a:schemeClr val="accent1">
                        <a:lumMod val="20000"/>
                        <a:lumOff val="80000"/>
                      </a:schemeClr>
                    </a:solidFill>
                  </a:tcPr>
                </a:tc>
                <a:tc>
                  <a:txBody>
                    <a:bodyPr/>
                    <a:lstStyle/>
                    <a:p>
                      <a:pPr algn="l">
                        <a:lnSpc>
                          <a:spcPct val="100000"/>
                        </a:lnSpc>
                        <a:spcAft>
                          <a:spcPts val="0"/>
                        </a:spcAft>
                      </a:pPr>
                      <a:r>
                        <a:rPr lang="lt-LT" sz="2400" kern="1200" dirty="0">
                          <a:solidFill>
                            <a:schemeClr val="tx1"/>
                          </a:solidFill>
                          <a:effectLst/>
                          <a:latin typeface="Arial" pitchFamily="34" charset="0"/>
                          <a:ea typeface="Times New Roman" pitchFamily="18" charset="0"/>
                          <a:cs typeface="Arial" pitchFamily="34" charset="0"/>
                        </a:rPr>
                        <a:t>3. Transportas</a:t>
                      </a:r>
                    </a:p>
                  </a:txBody>
                  <a:tcPr marL="66812" marR="66812" marT="0" marB="0" anchor="ctr">
                    <a:lnL>
                      <a:noFill/>
                    </a:lnL>
                    <a:lnR>
                      <a:noFill/>
                    </a:lnR>
                    <a:lnT>
                      <a:noFill/>
                    </a:lnT>
                    <a:lnB>
                      <a:noFill/>
                    </a:lnB>
                    <a:solidFill>
                      <a:schemeClr val="accent1">
                        <a:lumMod val="20000"/>
                        <a:lumOff val="80000"/>
                      </a:schemeClr>
                    </a:solidFill>
                  </a:tcPr>
                </a:tc>
                <a:extLst>
                  <a:ext uri="{0D108BD9-81ED-4DB2-BD59-A6C34878D82A}">
                    <a16:rowId xmlns:a16="http://schemas.microsoft.com/office/drawing/2014/main" val="10003"/>
                  </a:ext>
                </a:extLst>
              </a:tr>
              <a:tr h="857256">
                <a:tc>
                  <a:txBody>
                    <a:bodyPr/>
                    <a:lstStyle/>
                    <a:p>
                      <a:pPr algn="l">
                        <a:lnSpc>
                          <a:spcPct val="100000"/>
                        </a:lnSpc>
                        <a:spcAft>
                          <a:spcPts val="0"/>
                        </a:spcAft>
                      </a:pPr>
                      <a:r>
                        <a:rPr lang="lt-LT" sz="2400" kern="1200" dirty="0">
                          <a:solidFill>
                            <a:schemeClr val="tx1"/>
                          </a:solidFill>
                          <a:effectLst/>
                          <a:latin typeface="Arial" pitchFamily="34" charset="0"/>
                          <a:ea typeface="Times New Roman" pitchFamily="18" charset="0"/>
                          <a:cs typeface="Arial" pitchFamily="34" charset="0"/>
                        </a:rPr>
                        <a:t>4. Potenciali parama (dovanos)</a:t>
                      </a:r>
                    </a:p>
                  </a:txBody>
                  <a:tcPr marL="66812" marR="66812" marT="0" marB="0">
                    <a:lnL>
                      <a:noFill/>
                    </a:lnL>
                    <a:lnR>
                      <a:noFill/>
                    </a:lnR>
                    <a:lnT>
                      <a:noFill/>
                    </a:lnT>
                    <a:lnB>
                      <a:noFill/>
                    </a:lnB>
                    <a:solidFill>
                      <a:schemeClr val="accent1">
                        <a:lumMod val="20000"/>
                        <a:lumOff val="80000"/>
                      </a:schemeClr>
                    </a:solidFill>
                  </a:tcPr>
                </a:tc>
                <a:tc>
                  <a:txBody>
                    <a:bodyPr/>
                    <a:lstStyle/>
                    <a:p>
                      <a:pPr algn="l">
                        <a:lnSpc>
                          <a:spcPct val="100000"/>
                        </a:lnSpc>
                        <a:spcAft>
                          <a:spcPts val="0"/>
                        </a:spcAft>
                      </a:pPr>
                      <a:r>
                        <a:rPr lang="lt-LT" sz="2400" kern="1200" dirty="0">
                          <a:solidFill>
                            <a:schemeClr val="tx1"/>
                          </a:solidFill>
                          <a:effectLst/>
                          <a:latin typeface="Arial" pitchFamily="34" charset="0"/>
                          <a:ea typeface="Times New Roman" pitchFamily="18" charset="0"/>
                          <a:cs typeface="Arial" pitchFamily="34" charset="0"/>
                        </a:rPr>
                        <a:t>4. Lėšos mokomosioms treniruočių stovykloms, varžyboms</a:t>
                      </a:r>
                    </a:p>
                  </a:txBody>
                  <a:tcPr marL="66812" marR="66812" marT="0" marB="0">
                    <a:lnL>
                      <a:noFill/>
                    </a:lnL>
                    <a:lnR>
                      <a:noFill/>
                    </a:lnR>
                    <a:lnT>
                      <a:noFill/>
                    </a:lnT>
                    <a:lnB>
                      <a:noFill/>
                    </a:lnB>
                    <a:solidFill>
                      <a:schemeClr val="accent1">
                        <a:lumMod val="20000"/>
                        <a:lumOff val="80000"/>
                      </a:schemeClr>
                    </a:solidFill>
                  </a:tcPr>
                </a:tc>
                <a:extLst>
                  <a:ext uri="{0D108BD9-81ED-4DB2-BD59-A6C34878D82A}">
                    <a16:rowId xmlns:a16="http://schemas.microsoft.com/office/drawing/2014/main" val="10004"/>
                  </a:ext>
                </a:extLst>
              </a:tr>
              <a:tr h="359486">
                <a:tc>
                  <a:txBody>
                    <a:bodyPr/>
                    <a:lstStyle/>
                    <a:p>
                      <a:pPr algn="l">
                        <a:lnSpc>
                          <a:spcPct val="100000"/>
                        </a:lnSpc>
                        <a:spcAft>
                          <a:spcPts val="0"/>
                        </a:spcAft>
                      </a:pPr>
                      <a:endParaRPr lang="lt-LT" sz="2400" kern="1200" dirty="0">
                        <a:solidFill>
                          <a:schemeClr val="tx1"/>
                        </a:solidFill>
                        <a:effectLst/>
                        <a:latin typeface="Arial" pitchFamily="34" charset="0"/>
                        <a:ea typeface="Times New Roman" pitchFamily="18" charset="0"/>
                        <a:cs typeface="Arial" pitchFamily="34" charset="0"/>
                      </a:endParaRPr>
                    </a:p>
                  </a:txBody>
                  <a:tcPr marL="66812" marR="66812" marT="0" marB="0" anchor="ctr">
                    <a:lnL>
                      <a:noFill/>
                    </a:lnL>
                    <a:lnR>
                      <a:noFill/>
                    </a:lnR>
                    <a:lnT>
                      <a:noFill/>
                    </a:lnT>
                    <a:lnB>
                      <a:noFill/>
                    </a:lnB>
                    <a:solidFill>
                      <a:schemeClr val="accent1">
                        <a:lumMod val="20000"/>
                        <a:lumOff val="80000"/>
                      </a:schemeClr>
                    </a:solidFill>
                  </a:tcPr>
                </a:tc>
                <a:tc>
                  <a:txBody>
                    <a:bodyPr/>
                    <a:lstStyle/>
                    <a:p>
                      <a:pPr algn="l">
                        <a:lnSpc>
                          <a:spcPct val="100000"/>
                        </a:lnSpc>
                        <a:spcAft>
                          <a:spcPts val="0"/>
                        </a:spcAft>
                      </a:pPr>
                      <a:r>
                        <a:rPr lang="lt-LT" sz="2400" kern="1200" dirty="0">
                          <a:solidFill>
                            <a:schemeClr val="tx1"/>
                          </a:solidFill>
                          <a:effectLst/>
                          <a:latin typeface="Arial" pitchFamily="34" charset="0"/>
                          <a:ea typeface="Times New Roman" pitchFamily="18" charset="0"/>
                          <a:cs typeface="Arial" pitchFamily="34" charset="0"/>
                        </a:rPr>
                        <a:t>5. Lėšos inventoriui, įrangai</a:t>
                      </a:r>
                    </a:p>
                  </a:txBody>
                  <a:tcPr marL="66812" marR="66812" marT="0" marB="0" anchor="ctr">
                    <a:lnL>
                      <a:noFill/>
                    </a:lnL>
                    <a:lnR>
                      <a:noFill/>
                    </a:lnR>
                    <a:lnT>
                      <a:noFill/>
                    </a:lnT>
                    <a:lnB>
                      <a:noFill/>
                    </a:lnB>
                    <a:solidFill>
                      <a:schemeClr val="accent1">
                        <a:lumMod val="20000"/>
                        <a:lumOff val="80000"/>
                      </a:schemeClr>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41994037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721700423"/>
              </p:ext>
            </p:extLst>
          </p:nvPr>
        </p:nvGraphicFramePr>
        <p:xfrm>
          <a:off x="539552" y="836712"/>
          <a:ext cx="8191822" cy="5444507"/>
        </p:xfrm>
        <a:graphic>
          <a:graphicData uri="http://schemas.openxmlformats.org/drawingml/2006/table">
            <a:tbl>
              <a:tblPr>
                <a:tableStyleId>{5C22544A-7EE6-4342-B048-85BDC9FD1C3A}</a:tableStyleId>
              </a:tblPr>
              <a:tblGrid>
                <a:gridCol w="4036866">
                  <a:extLst>
                    <a:ext uri="{9D8B030D-6E8A-4147-A177-3AD203B41FA5}">
                      <a16:colId xmlns:a16="http://schemas.microsoft.com/office/drawing/2014/main" val="2641698129"/>
                    </a:ext>
                  </a:extLst>
                </a:gridCol>
                <a:gridCol w="4154956">
                  <a:extLst>
                    <a:ext uri="{9D8B030D-6E8A-4147-A177-3AD203B41FA5}">
                      <a16:colId xmlns:a16="http://schemas.microsoft.com/office/drawing/2014/main" val="1896744813"/>
                    </a:ext>
                  </a:extLst>
                </a:gridCol>
              </a:tblGrid>
              <a:tr h="621752">
                <a:tc>
                  <a:txBody>
                    <a:bodyPr/>
                    <a:lstStyle/>
                    <a:p>
                      <a:pPr>
                        <a:lnSpc>
                          <a:spcPct val="107000"/>
                        </a:lnSpc>
                        <a:spcAft>
                          <a:spcPts val="800"/>
                        </a:spcAft>
                      </a:pPr>
                      <a:r>
                        <a:rPr lang="lt-LT" sz="2400" b="1" dirty="0">
                          <a:effectLst/>
                        </a:rPr>
                        <a:t>Federacija</a:t>
                      </a:r>
                      <a:endParaRPr lang="en-US" sz="2400" b="1" dirty="0">
                        <a:effectLst/>
                        <a:latin typeface="Calibri" panose="020F0502020204030204" pitchFamily="34" charset="0"/>
                        <a:ea typeface="Calibri" panose="020F0502020204030204" pitchFamily="34" charset="0"/>
                        <a:cs typeface="Times New Roman" panose="02020603050405020304" pitchFamily="18" charset="0"/>
                      </a:endParaRPr>
                    </a:p>
                  </a:txBody>
                  <a:tcPr marL="58232" marR="58232" marT="8319" marB="0" anchor="ctr"/>
                </a:tc>
                <a:tc>
                  <a:txBody>
                    <a:bodyPr/>
                    <a:lstStyle/>
                    <a:p>
                      <a:pPr>
                        <a:lnSpc>
                          <a:spcPct val="107000"/>
                        </a:lnSpc>
                        <a:spcAft>
                          <a:spcPts val="800"/>
                        </a:spcAft>
                      </a:pPr>
                      <a:r>
                        <a:rPr lang="lt-LT" sz="2400" b="1" dirty="0">
                          <a:effectLst/>
                        </a:rPr>
                        <a:t>LSC</a:t>
                      </a:r>
                      <a:endParaRPr lang="en-US" sz="2400" b="1" dirty="0">
                        <a:effectLst/>
                        <a:latin typeface="Calibri" panose="020F0502020204030204" pitchFamily="34" charset="0"/>
                        <a:ea typeface="Calibri" panose="020F0502020204030204" pitchFamily="34" charset="0"/>
                        <a:cs typeface="Times New Roman" panose="02020603050405020304" pitchFamily="18" charset="0"/>
                      </a:endParaRPr>
                    </a:p>
                  </a:txBody>
                  <a:tcPr marL="58232" marR="58232" marT="8319" marB="0" anchor="ctr"/>
                </a:tc>
                <a:extLst>
                  <a:ext uri="{0D108BD9-81ED-4DB2-BD59-A6C34878D82A}">
                    <a16:rowId xmlns:a16="http://schemas.microsoft.com/office/drawing/2014/main" val="4086351742"/>
                  </a:ext>
                </a:extLst>
              </a:tr>
              <a:tr h="789598">
                <a:tc>
                  <a:txBody>
                    <a:bodyPr/>
                    <a:lstStyle/>
                    <a:p>
                      <a:pPr>
                        <a:lnSpc>
                          <a:spcPct val="107000"/>
                        </a:lnSpc>
                        <a:spcAft>
                          <a:spcPts val="800"/>
                        </a:spcAft>
                      </a:pPr>
                      <a:r>
                        <a:rPr lang="lt-LT" sz="2400" dirty="0">
                          <a:effectLst/>
                        </a:rPr>
                        <a:t>1. Lėšos dalyvavimui pasaulio ir </a:t>
                      </a:r>
                      <a:br>
                        <a:rPr lang="lt-LT" sz="2400" dirty="0">
                          <a:effectLst/>
                        </a:rPr>
                      </a:br>
                      <a:r>
                        <a:rPr lang="lt-LT" sz="2400" dirty="0">
                          <a:effectLst/>
                        </a:rPr>
                        <a:t>    Europos čempionatuose</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58232" marR="58232" marT="8319" marB="0" anchor="ctr"/>
                </a:tc>
                <a:tc>
                  <a:txBody>
                    <a:bodyPr/>
                    <a:lstStyle/>
                    <a:p>
                      <a:pPr marL="457200" indent="-457200">
                        <a:lnSpc>
                          <a:spcPct val="107000"/>
                        </a:lnSpc>
                        <a:spcAft>
                          <a:spcPts val="800"/>
                        </a:spcAft>
                        <a:buAutoNum type="arabicPeriod"/>
                      </a:pPr>
                      <a:r>
                        <a:rPr lang="lt-LT" sz="2400" dirty="0">
                          <a:effectLst/>
                        </a:rPr>
                        <a:t>Mokslo ir medicininių tyrimų </a:t>
                      </a:r>
                      <a:br>
                        <a:rPr lang="lt-LT" sz="2400" dirty="0">
                          <a:effectLst/>
                        </a:rPr>
                      </a:br>
                      <a:r>
                        <a:rPr lang="lt-LT" sz="2400" dirty="0">
                          <a:effectLst/>
                        </a:rPr>
                        <a:t> finansavimas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58232" marR="58232" marT="8319" marB="0"/>
                </a:tc>
                <a:extLst>
                  <a:ext uri="{0D108BD9-81ED-4DB2-BD59-A6C34878D82A}">
                    <a16:rowId xmlns:a16="http://schemas.microsoft.com/office/drawing/2014/main" val="1448926994"/>
                  </a:ext>
                </a:extLst>
              </a:tr>
              <a:tr h="715145">
                <a:tc>
                  <a:txBody>
                    <a:bodyPr/>
                    <a:lstStyle/>
                    <a:p>
                      <a:pPr>
                        <a:lnSpc>
                          <a:spcPct val="107000"/>
                        </a:lnSpc>
                        <a:spcAft>
                          <a:spcPts val="800"/>
                        </a:spcAft>
                      </a:pPr>
                      <a:r>
                        <a:rPr lang="lt-LT" sz="2400" dirty="0">
                          <a:effectLst/>
                        </a:rPr>
                        <a:t>2. Lėšos Lietuvos ir </a:t>
                      </a:r>
                    </a:p>
                    <a:p>
                      <a:pPr>
                        <a:lnSpc>
                          <a:spcPct val="107000"/>
                        </a:lnSpc>
                        <a:spcAft>
                          <a:spcPts val="800"/>
                        </a:spcAft>
                      </a:pPr>
                      <a:r>
                        <a:rPr lang="lt-LT" sz="2400" dirty="0">
                          <a:effectLst/>
                        </a:rPr>
                        <a:t>    tarptautinėms varžyboms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58232" marR="58232" marT="8319" marB="0" anchor="ctr"/>
                </a:tc>
                <a:tc>
                  <a:txBody>
                    <a:bodyPr/>
                    <a:lstStyle/>
                    <a:p>
                      <a:pPr marL="0" marR="0" indent="0" algn="l" defTabSz="685800" rtl="0" eaLnBrk="1" fontAlgn="auto" latinLnBrk="0" hangingPunct="1">
                        <a:lnSpc>
                          <a:spcPct val="107000"/>
                        </a:lnSpc>
                        <a:spcBef>
                          <a:spcPts val="0"/>
                        </a:spcBef>
                        <a:spcAft>
                          <a:spcPts val="800"/>
                        </a:spcAft>
                        <a:buClrTx/>
                        <a:buSzTx/>
                        <a:buFontTx/>
                        <a:buNone/>
                        <a:tabLst/>
                        <a:defRPr/>
                      </a:pPr>
                      <a:r>
                        <a:rPr lang="lt-LT" sz="2400" dirty="0">
                          <a:effectLst/>
                        </a:rPr>
                        <a:t>2. Medicininė pagalba, maisto </a:t>
                      </a:r>
                      <a:br>
                        <a:rPr lang="lt-LT" sz="2400" dirty="0">
                          <a:effectLst/>
                        </a:rPr>
                      </a:br>
                      <a:r>
                        <a:rPr lang="lt-LT" sz="2400" dirty="0">
                          <a:effectLst/>
                        </a:rPr>
                        <a:t>    papildai</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58232" marR="58232" marT="8319" marB="0"/>
                </a:tc>
                <a:extLst>
                  <a:ext uri="{0D108BD9-81ED-4DB2-BD59-A6C34878D82A}">
                    <a16:rowId xmlns:a16="http://schemas.microsoft.com/office/drawing/2014/main" val="4061406428"/>
                  </a:ext>
                </a:extLst>
              </a:tr>
              <a:tr h="901279">
                <a:tc>
                  <a:txBody>
                    <a:bodyPr/>
                    <a:lstStyle/>
                    <a:p>
                      <a:pPr>
                        <a:lnSpc>
                          <a:spcPct val="107000"/>
                        </a:lnSpc>
                        <a:spcAft>
                          <a:spcPts val="800"/>
                        </a:spcAft>
                      </a:pPr>
                      <a:r>
                        <a:rPr lang="lt-LT" sz="2400">
                          <a:effectLst/>
                        </a:rPr>
                        <a:t>3. Lėšos inventoriui</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58232" marR="58232" marT="8319" marB="0" anchor="ctr"/>
                </a:tc>
                <a:tc>
                  <a:txBody>
                    <a:bodyPr/>
                    <a:lstStyle/>
                    <a:p>
                      <a:pPr marL="0" marR="0" indent="0" algn="l" defTabSz="685800" rtl="0" eaLnBrk="1" fontAlgn="auto" latinLnBrk="0" hangingPunct="1">
                        <a:lnSpc>
                          <a:spcPct val="107000"/>
                        </a:lnSpc>
                        <a:spcBef>
                          <a:spcPts val="0"/>
                        </a:spcBef>
                        <a:spcAft>
                          <a:spcPts val="800"/>
                        </a:spcAft>
                        <a:buClrTx/>
                        <a:buSzTx/>
                        <a:buFontTx/>
                        <a:buNone/>
                        <a:tabLst/>
                        <a:defRPr/>
                      </a:pPr>
                      <a:r>
                        <a:rPr lang="lt-LT" sz="2400" dirty="0">
                          <a:effectLst/>
                          <a:latin typeface="Calibri" panose="020F0502020204030204" pitchFamily="34" charset="0"/>
                          <a:ea typeface="Calibri" panose="020F0502020204030204" pitchFamily="34" charset="0"/>
                          <a:cs typeface="Times New Roman" panose="02020603050405020304" pitchFamily="18" charset="0"/>
                        </a:rPr>
                        <a:t>3. Trakų irklavimo centro veikla</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58232" marR="58232" marT="8319" marB="0" anchor="ctr"/>
                </a:tc>
                <a:extLst>
                  <a:ext uri="{0D108BD9-81ED-4DB2-BD59-A6C34878D82A}">
                    <a16:rowId xmlns:a16="http://schemas.microsoft.com/office/drawing/2014/main" val="2708271390"/>
                  </a:ext>
                </a:extLst>
              </a:tr>
              <a:tr h="715145">
                <a:tc>
                  <a:txBody>
                    <a:bodyPr/>
                    <a:lstStyle/>
                    <a:p>
                      <a:pPr>
                        <a:lnSpc>
                          <a:spcPct val="107000"/>
                        </a:lnSpc>
                        <a:spcAft>
                          <a:spcPts val="800"/>
                        </a:spcAft>
                      </a:pPr>
                      <a:r>
                        <a:rPr lang="lt-LT" sz="2400">
                          <a:effectLst/>
                        </a:rPr>
                        <a:t>4. Lėšos transportui</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58232" marR="58232" marT="8319" marB="0"/>
                </a:tc>
                <a:tc>
                  <a:txBody>
                    <a:bodyPr/>
                    <a:lstStyle/>
                    <a:p>
                      <a:pPr marL="0" marR="0" indent="0" algn="l" defTabSz="685800" rtl="0" eaLnBrk="1" fontAlgn="auto" latinLnBrk="0" hangingPunct="1">
                        <a:lnSpc>
                          <a:spcPct val="107000"/>
                        </a:lnSpc>
                        <a:spcBef>
                          <a:spcPts val="0"/>
                        </a:spcBef>
                        <a:spcAft>
                          <a:spcPts val="800"/>
                        </a:spcAft>
                        <a:buClrTx/>
                        <a:buSzTx/>
                        <a:buFontTx/>
                        <a:buNone/>
                        <a:tabLst/>
                        <a:defRPr/>
                      </a:pPr>
                      <a:r>
                        <a:rPr lang="lt-LT" sz="2400" dirty="0">
                          <a:effectLst/>
                        </a:rPr>
                        <a:t>4. Reabilitacija</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58232" marR="58232" marT="8319" marB="0" anchor="ctr"/>
                </a:tc>
                <a:extLst>
                  <a:ext uri="{0D108BD9-81ED-4DB2-BD59-A6C34878D82A}">
                    <a16:rowId xmlns:a16="http://schemas.microsoft.com/office/drawing/2014/main" val="1487931966"/>
                  </a:ext>
                </a:extLst>
              </a:tr>
              <a:tr h="715145">
                <a:tc>
                  <a:txBody>
                    <a:bodyPr/>
                    <a:lstStyle/>
                    <a:p>
                      <a:pPr>
                        <a:lnSpc>
                          <a:spcPct val="107000"/>
                        </a:lnSpc>
                        <a:spcAft>
                          <a:spcPts val="800"/>
                        </a:spcAft>
                      </a:pPr>
                      <a:r>
                        <a:rPr lang="lt-LT" sz="2400" dirty="0">
                          <a:effectLst/>
                        </a:rPr>
                        <a:t>5. Kitos lėšos (atlyginimai,</a:t>
                      </a:r>
                    </a:p>
                    <a:p>
                      <a:pPr>
                        <a:lnSpc>
                          <a:spcPct val="107000"/>
                        </a:lnSpc>
                        <a:spcAft>
                          <a:spcPts val="800"/>
                        </a:spcAft>
                      </a:pPr>
                      <a:r>
                        <a:rPr lang="lt-LT" sz="2400" dirty="0">
                          <a:effectLst/>
                        </a:rPr>
                        <a:t>     patalpų nuoma ir t.t.)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58232" marR="58232" marT="8319" marB="0" anchor="ctr"/>
                </a:tc>
                <a:tc>
                  <a:txBody>
                    <a:bodyPr/>
                    <a:lstStyle/>
                    <a:p>
                      <a:pPr>
                        <a:lnSpc>
                          <a:spcPct val="107000"/>
                        </a:lnSpc>
                        <a:spcAft>
                          <a:spcPts val="800"/>
                        </a:spcAft>
                      </a:pP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58232" marR="58232" marT="8319" marB="0"/>
                </a:tc>
                <a:extLst>
                  <a:ext uri="{0D108BD9-81ED-4DB2-BD59-A6C34878D82A}">
                    <a16:rowId xmlns:a16="http://schemas.microsoft.com/office/drawing/2014/main" val="3275452418"/>
                  </a:ext>
                </a:extLst>
              </a:tr>
              <a:tr h="666163">
                <a:tc>
                  <a:txBody>
                    <a:bodyPr/>
                    <a:lstStyle/>
                    <a:p>
                      <a:pPr>
                        <a:lnSpc>
                          <a:spcPct val="107000"/>
                        </a:lnSpc>
                      </a:pPr>
                      <a:endParaRPr lang="en-US" sz="2400">
                        <a:effectLst/>
                        <a:latin typeface="Calibri" panose="020F0502020204030204" pitchFamily="34" charset="0"/>
                        <a:cs typeface="Times New Roman" panose="02020603050405020304" pitchFamily="18" charset="0"/>
                      </a:endParaRPr>
                    </a:p>
                  </a:txBody>
                  <a:tcPr marL="58232" marR="58232" marT="8319" marB="0" anchor="ctr"/>
                </a:tc>
                <a:tc>
                  <a:txBody>
                    <a:bodyPr/>
                    <a:lstStyle/>
                    <a:p>
                      <a:pPr>
                        <a:lnSpc>
                          <a:spcPct val="107000"/>
                        </a:lnSpc>
                        <a:spcAft>
                          <a:spcPts val="800"/>
                        </a:spcAft>
                      </a:pP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58232" marR="58232" marT="8319" marB="0" anchor="ctr"/>
                </a:tc>
                <a:extLst>
                  <a:ext uri="{0D108BD9-81ED-4DB2-BD59-A6C34878D82A}">
                    <a16:rowId xmlns:a16="http://schemas.microsoft.com/office/drawing/2014/main" val="3616843352"/>
                  </a:ext>
                </a:extLst>
              </a:tr>
            </a:tbl>
          </a:graphicData>
        </a:graphic>
      </p:graphicFrame>
    </p:spTree>
    <p:extLst>
      <p:ext uri="{BB962C8B-B14F-4D97-AF65-F5344CB8AC3E}">
        <p14:creationId xmlns:p14="http://schemas.microsoft.com/office/powerpoint/2010/main" val="28195217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57669597"/>
              </p:ext>
            </p:extLst>
          </p:nvPr>
        </p:nvGraphicFramePr>
        <p:xfrm>
          <a:off x="467544" y="1025121"/>
          <a:ext cx="8280920" cy="5093322"/>
        </p:xfrm>
        <a:graphic>
          <a:graphicData uri="http://schemas.openxmlformats.org/drawingml/2006/table">
            <a:tbl>
              <a:tblPr>
                <a:tableStyleId>{5C22544A-7EE6-4342-B048-85BDC9FD1C3A}</a:tableStyleId>
              </a:tblPr>
              <a:tblGrid>
                <a:gridCol w="4210755">
                  <a:extLst>
                    <a:ext uri="{9D8B030D-6E8A-4147-A177-3AD203B41FA5}">
                      <a16:colId xmlns:a16="http://schemas.microsoft.com/office/drawing/2014/main" val="1050119923"/>
                    </a:ext>
                  </a:extLst>
                </a:gridCol>
                <a:gridCol w="4070165">
                  <a:extLst>
                    <a:ext uri="{9D8B030D-6E8A-4147-A177-3AD203B41FA5}">
                      <a16:colId xmlns:a16="http://schemas.microsoft.com/office/drawing/2014/main" val="366929890"/>
                    </a:ext>
                  </a:extLst>
                </a:gridCol>
              </a:tblGrid>
              <a:tr h="621404">
                <a:tc>
                  <a:txBody>
                    <a:bodyPr/>
                    <a:lstStyle/>
                    <a:p>
                      <a:pPr>
                        <a:lnSpc>
                          <a:spcPct val="107000"/>
                        </a:lnSpc>
                        <a:spcAft>
                          <a:spcPts val="800"/>
                        </a:spcAft>
                      </a:pPr>
                      <a:r>
                        <a:rPr lang="lt-LT" sz="2800" b="1">
                          <a:effectLst/>
                        </a:rPr>
                        <a:t>LTOK</a:t>
                      </a:r>
                      <a:endParaRPr lang="en-US" sz="2800" b="1">
                        <a:effectLst/>
                        <a:latin typeface="Calibri" panose="020F0502020204030204" pitchFamily="34" charset="0"/>
                        <a:ea typeface="Calibri" panose="020F0502020204030204" pitchFamily="34" charset="0"/>
                        <a:cs typeface="Times New Roman" panose="02020603050405020304" pitchFamily="18" charset="0"/>
                      </a:endParaRPr>
                    </a:p>
                  </a:txBody>
                  <a:tcPr marL="66675" marR="66675" marT="9525" marB="0" anchor="ctr"/>
                </a:tc>
                <a:tc>
                  <a:txBody>
                    <a:bodyPr/>
                    <a:lstStyle/>
                    <a:p>
                      <a:pPr>
                        <a:lnSpc>
                          <a:spcPct val="107000"/>
                        </a:lnSpc>
                        <a:spcAft>
                          <a:spcPts val="800"/>
                        </a:spcAft>
                      </a:pPr>
                      <a:r>
                        <a:rPr lang="lt-LT" sz="2800" b="1" dirty="0">
                          <a:effectLst/>
                        </a:rPr>
                        <a:t>ŠMS ministerija</a:t>
                      </a:r>
                      <a:endParaRPr lang="en-US" sz="2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6675" marR="66675" marT="9525" marB="0" anchor="ctr"/>
                </a:tc>
                <a:extLst>
                  <a:ext uri="{0D108BD9-81ED-4DB2-BD59-A6C34878D82A}">
                    <a16:rowId xmlns:a16="http://schemas.microsoft.com/office/drawing/2014/main" val="2117980058"/>
                  </a:ext>
                </a:extLst>
              </a:tr>
              <a:tr h="630489">
                <a:tc>
                  <a:txBody>
                    <a:bodyPr/>
                    <a:lstStyle/>
                    <a:p>
                      <a:pPr>
                        <a:lnSpc>
                          <a:spcPct val="107000"/>
                        </a:lnSpc>
                        <a:spcAft>
                          <a:spcPts val="800"/>
                        </a:spcAft>
                      </a:pPr>
                      <a:r>
                        <a:rPr lang="lt-LT" sz="2800">
                          <a:effectLst/>
                        </a:rPr>
                        <a:t>1. TOK olimpinio solidarumo programa</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6675" marR="66675" marT="9525" marB="0" anchor="ctr"/>
                </a:tc>
                <a:tc>
                  <a:txBody>
                    <a:bodyPr/>
                    <a:lstStyle/>
                    <a:p>
                      <a:pPr>
                        <a:lnSpc>
                          <a:spcPct val="107000"/>
                        </a:lnSpc>
                        <a:spcAft>
                          <a:spcPts val="800"/>
                        </a:spcAft>
                      </a:pPr>
                      <a:r>
                        <a:rPr lang="lt-LT" sz="2800">
                          <a:effectLst/>
                        </a:rPr>
                        <a:t>1. Lėšos sporto šakos plėtotei </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6675" marR="66675" marT="9525" marB="0" anchor="ctr"/>
                </a:tc>
                <a:extLst>
                  <a:ext uri="{0D108BD9-81ED-4DB2-BD59-A6C34878D82A}">
                    <a16:rowId xmlns:a16="http://schemas.microsoft.com/office/drawing/2014/main" val="1493087205"/>
                  </a:ext>
                </a:extLst>
              </a:tr>
              <a:tr h="781298">
                <a:tc>
                  <a:txBody>
                    <a:bodyPr/>
                    <a:lstStyle/>
                    <a:p>
                      <a:pPr>
                        <a:lnSpc>
                          <a:spcPct val="107000"/>
                        </a:lnSpc>
                        <a:spcAft>
                          <a:spcPts val="800"/>
                        </a:spcAft>
                      </a:pPr>
                      <a:r>
                        <a:rPr lang="lt-LT" sz="2800">
                          <a:effectLst/>
                        </a:rPr>
                        <a:t>2. Stipendijos</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6675" marR="66675" marT="9525" marB="0" anchor="ctr"/>
                </a:tc>
                <a:tc>
                  <a:txBody>
                    <a:bodyPr/>
                    <a:lstStyle/>
                    <a:p>
                      <a:pPr>
                        <a:lnSpc>
                          <a:spcPct val="107000"/>
                        </a:lnSpc>
                        <a:spcAft>
                          <a:spcPts val="800"/>
                        </a:spcAft>
                      </a:pPr>
                      <a:r>
                        <a:rPr lang="lt-LT" sz="2800">
                          <a:effectLst/>
                        </a:rPr>
                        <a:t>2. Premijos</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6675" marR="66675" marT="9525" marB="0" anchor="ctr"/>
                </a:tc>
                <a:extLst>
                  <a:ext uri="{0D108BD9-81ED-4DB2-BD59-A6C34878D82A}">
                    <a16:rowId xmlns:a16="http://schemas.microsoft.com/office/drawing/2014/main" val="1630936090"/>
                  </a:ext>
                </a:extLst>
              </a:tr>
              <a:tr h="817637">
                <a:tc>
                  <a:txBody>
                    <a:bodyPr/>
                    <a:lstStyle/>
                    <a:p>
                      <a:pPr>
                        <a:lnSpc>
                          <a:spcPct val="107000"/>
                        </a:lnSpc>
                        <a:spcAft>
                          <a:spcPts val="800"/>
                        </a:spcAft>
                      </a:pPr>
                      <a:r>
                        <a:rPr lang="lt-LT" sz="2800">
                          <a:effectLst/>
                        </a:rPr>
                        <a:t>3. Lėšos LOR kandidatų rengimui</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6675" marR="66675" marT="9525" marB="0" anchor="ctr"/>
                </a:tc>
                <a:tc>
                  <a:txBody>
                    <a:bodyPr/>
                    <a:lstStyle/>
                    <a:p>
                      <a:pPr>
                        <a:lnSpc>
                          <a:spcPct val="107000"/>
                        </a:lnSpc>
                        <a:spcAft>
                          <a:spcPts val="800"/>
                        </a:spcAft>
                      </a:pPr>
                      <a:r>
                        <a:rPr lang="lt-LT" sz="2800">
                          <a:effectLst/>
                        </a:rPr>
                        <a:t>3. Antidopingo programa</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6675" marR="66675" marT="9525" marB="0" anchor="ctr"/>
                </a:tc>
                <a:extLst>
                  <a:ext uri="{0D108BD9-81ED-4DB2-BD59-A6C34878D82A}">
                    <a16:rowId xmlns:a16="http://schemas.microsoft.com/office/drawing/2014/main" val="2098584186"/>
                  </a:ext>
                </a:extLst>
              </a:tr>
              <a:tr h="508752">
                <a:tc>
                  <a:txBody>
                    <a:bodyPr/>
                    <a:lstStyle/>
                    <a:p>
                      <a:pPr>
                        <a:lnSpc>
                          <a:spcPct val="107000"/>
                        </a:lnSpc>
                        <a:spcAft>
                          <a:spcPts val="800"/>
                        </a:spcAft>
                      </a:pPr>
                      <a:r>
                        <a:rPr lang="lt-LT" sz="2800">
                          <a:effectLst/>
                        </a:rPr>
                        <a:t>4. Specialistų kvalifikacijos tobulinimas</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6675" marR="66675" marT="9525" marB="0" anchor="ctr"/>
                </a:tc>
                <a:tc>
                  <a:txBody>
                    <a:bodyPr/>
                    <a:lstStyle/>
                    <a:p>
                      <a:pPr>
                        <a:lnSpc>
                          <a:spcPct val="107000"/>
                        </a:lnSpc>
                        <a:spcAft>
                          <a:spcPts val="800"/>
                        </a:spcAft>
                      </a:pPr>
                      <a:r>
                        <a:rPr lang="lt-LT" sz="2800">
                          <a:effectLst/>
                        </a:rPr>
                        <a:t>4. Lėšos sporto bazių renovacijai</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6675" marR="66675" marT="9525" marB="0"/>
                </a:tc>
                <a:extLst>
                  <a:ext uri="{0D108BD9-81ED-4DB2-BD59-A6C34878D82A}">
                    <a16:rowId xmlns:a16="http://schemas.microsoft.com/office/drawing/2014/main" val="671813968"/>
                  </a:ext>
                </a:extLst>
              </a:tr>
              <a:tr h="619587">
                <a:tc>
                  <a:txBody>
                    <a:bodyPr/>
                    <a:lstStyle/>
                    <a:p>
                      <a:pPr>
                        <a:lnSpc>
                          <a:spcPct val="107000"/>
                        </a:lnSpc>
                        <a:spcAft>
                          <a:spcPts val="800"/>
                        </a:spcAft>
                      </a:pPr>
                      <a:r>
                        <a:rPr lang="lt-LT" sz="2800">
                          <a:effectLst/>
                        </a:rPr>
                        <a:t>5. Vežimas į olimpines žaidynes</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6675" marR="66675" marT="9525" marB="0"/>
                </a:tc>
                <a:tc>
                  <a:txBody>
                    <a:bodyPr/>
                    <a:lstStyle/>
                    <a:p>
                      <a:pPr>
                        <a:lnSpc>
                          <a:spcPct val="107000"/>
                        </a:lnSpc>
                        <a:spcAft>
                          <a:spcPts val="800"/>
                        </a:spcAft>
                      </a:pPr>
                      <a:r>
                        <a:rPr lang="lt-LT" sz="2800" dirty="0">
                          <a:effectLst/>
                        </a:rPr>
                        <a:t>5. Lėšos specialistų kvalifikacijai tobulinti</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6675" marR="66675" marT="9525" marB="0" anchor="ctr"/>
                </a:tc>
                <a:extLst>
                  <a:ext uri="{0D108BD9-81ED-4DB2-BD59-A6C34878D82A}">
                    <a16:rowId xmlns:a16="http://schemas.microsoft.com/office/drawing/2014/main" val="863445706"/>
                  </a:ext>
                </a:extLst>
              </a:tr>
            </a:tbl>
          </a:graphicData>
        </a:graphic>
      </p:graphicFrame>
    </p:spTree>
    <p:extLst>
      <p:ext uri="{BB962C8B-B14F-4D97-AF65-F5344CB8AC3E}">
        <p14:creationId xmlns:p14="http://schemas.microsoft.com/office/powerpoint/2010/main" val="23693117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385</TotalTime>
  <Words>750</Words>
  <Application>Microsoft Office PowerPoint</Application>
  <PresentationFormat>On-screen Show (4:3)</PresentationFormat>
  <Paragraphs>97</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Calibri</vt:lpstr>
      <vt:lpstr>Arial</vt:lpstr>
      <vt:lpstr>Calibri Light</vt:lpstr>
      <vt:lpstr>Office Theme</vt:lpstr>
      <vt:lpstr>PowerPoint Presentation</vt:lpstr>
      <vt:lpstr>MISIJA</vt:lpstr>
      <vt:lpstr>STRATEGINIAI TIKSLAI</vt:lpstr>
      <vt:lpstr>STRATEGINIAI TIKSLAI</vt:lpstr>
      <vt:lpstr>STRATEGINIAI TIKSLAI</vt:lpstr>
      <vt:lpstr>STIPRYBĖS</vt:lpstr>
      <vt:lpstr>STIPRYBĖS</vt:lpstr>
      <vt:lpstr>SILPNYBĖS</vt:lpstr>
      <vt:lpstr> </vt:lpstr>
      <vt:lpstr>PLANAVIMAS</vt:lpstr>
      <vt:lpstr>Organizavimas ir vykdymas</vt:lpstr>
      <vt:lpstr>Organizavimas ir vykdymas</vt:lpstr>
      <vt:lpstr>FINANSINIO RĖMIMO FUNKCINĖ SCHEMA</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 Strazdas;A. Raslanas</dc:creator>
  <cp:lastModifiedBy>dainius@baltaura.lt</cp:lastModifiedBy>
  <cp:revision>43</cp:revision>
  <dcterms:created xsi:type="dcterms:W3CDTF">2009-12-18T19:26:34Z</dcterms:created>
  <dcterms:modified xsi:type="dcterms:W3CDTF">2021-10-04T08:09:21Z</dcterms:modified>
</cp:coreProperties>
</file>