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1"/>
  </p:sldMasterIdLst>
  <p:sldIdLst>
    <p:sldId id="271" r:id="rId2"/>
    <p:sldId id="270" r:id="rId3"/>
    <p:sldId id="272" r:id="rId4"/>
    <p:sldId id="275" r:id="rId5"/>
    <p:sldId id="277" r:id="rId6"/>
    <p:sldId id="278" r:id="rId7"/>
    <p:sldId id="280" r:id="rId8"/>
    <p:sldId id="279" r:id="rId9"/>
    <p:sldId id="281" r:id="rId10"/>
    <p:sldId id="288" r:id="rId11"/>
    <p:sldId id="289" r:id="rId12"/>
    <p:sldId id="287" r:id="rId13"/>
    <p:sldId id="284" r:id="rId14"/>
    <p:sldId id="285" r:id="rId15"/>
    <p:sldId id="286" r:id="rId16"/>
    <p:sldId id="290" r:id="rId17"/>
  </p:sldIdLst>
  <p:sldSz cx="9144000" cy="6858000" type="screen4x3"/>
  <p:notesSz cx="6858000" cy="9945688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1"/>
  </p:normalViewPr>
  <p:slideViewPr>
    <p:cSldViewPr>
      <p:cViewPr varScale="1">
        <p:scale>
          <a:sx n="110" d="100"/>
          <a:sy n="110" d="100"/>
        </p:scale>
        <p:origin x="158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85795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825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34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305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7669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2551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369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2982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369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091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534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4141A-CBCF-451E-A2CC-218046AC8504}" type="datetimeFigureOut">
              <a:rPr lang="lt-LT" smtClean="0"/>
              <a:pPr/>
              <a:t>2025-10-30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1D376-645E-459E-B8C8-B983A682897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41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240"/>
            <a:ext cx="7886700" cy="44750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t-LT" sz="3200" b="1" dirty="0"/>
          </a:p>
          <a:p>
            <a:pPr marL="0" indent="0" algn="ctr">
              <a:buNone/>
            </a:pPr>
            <a:r>
              <a:rPr lang="lt-LT" sz="3200" b="1" dirty="0"/>
              <a:t>Dainiaus Pavil</a:t>
            </a:r>
            <a:r>
              <a:rPr lang="en-US" sz="3200" b="1" dirty="0" err="1"/>
              <a:t>i</a:t>
            </a:r>
            <a:r>
              <a:rPr lang="lt-LT" sz="3200" b="1" dirty="0"/>
              <a:t>onio</a:t>
            </a:r>
          </a:p>
          <a:p>
            <a:pPr marL="0" indent="0" algn="ctr">
              <a:buNone/>
            </a:pPr>
            <a:r>
              <a:rPr lang="lt-LT" sz="3200" b="1" dirty="0" err="1"/>
              <a:t>Kandidat</a:t>
            </a:r>
            <a:r>
              <a:rPr lang="en-GB" sz="3200" b="1" dirty="0"/>
              <a:t>o </a:t>
            </a:r>
            <a:r>
              <a:rPr lang="lt-LT" sz="3200" b="1" dirty="0"/>
              <a:t>į Lietuvos irklavimo federacijos prezidentus</a:t>
            </a:r>
          </a:p>
          <a:p>
            <a:pPr marL="0" indent="0" algn="ctr">
              <a:buNone/>
            </a:pPr>
            <a:r>
              <a:rPr lang="lt-LT" sz="2900" dirty="0"/>
              <a:t>IRKLAVIMO PLĖTOTĖS</a:t>
            </a:r>
          </a:p>
          <a:p>
            <a:pPr marL="0" indent="0" algn="ctr">
              <a:buNone/>
            </a:pPr>
            <a:r>
              <a:rPr lang="lt-LT" sz="2900" dirty="0"/>
              <a:t>PROGRAMA</a:t>
            </a:r>
          </a:p>
          <a:p>
            <a:pPr marL="0" indent="0" algn="ctr">
              <a:buNone/>
            </a:pPr>
            <a:r>
              <a:rPr lang="lt-LT" sz="3200" dirty="0"/>
              <a:t>2025-2028 m.</a:t>
            </a:r>
            <a:endParaRPr lang="en-US" sz="3200" dirty="0"/>
          </a:p>
        </p:txBody>
      </p:sp>
      <p:pic>
        <p:nvPicPr>
          <p:cNvPr id="6" name="Picture 5" descr="lif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0798" y="188640"/>
            <a:ext cx="1222403" cy="185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0521"/>
            <a:ext cx="7886700" cy="739913"/>
          </a:xfrm>
        </p:spPr>
        <p:txBody>
          <a:bodyPr>
            <a:normAutofit/>
          </a:bodyPr>
          <a:lstStyle/>
          <a:p>
            <a:r>
              <a:rPr lang="en-GB" sz="3600" b="1" dirty="0" err="1">
                <a:latin typeface="+mn-lt"/>
              </a:rPr>
              <a:t>Misija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0434"/>
            <a:ext cx="7886700" cy="4329044"/>
          </a:xfrm>
        </p:spPr>
        <p:txBody>
          <a:bodyPr>
            <a:noAutofit/>
          </a:bodyPr>
          <a:lstStyle/>
          <a:p>
            <a:r>
              <a:rPr lang="lt-LT" sz="2400" b="0" i="0" dirty="0">
                <a:effectLst/>
              </a:rPr>
              <a:t>Siekti suvienyti irklavimo bendruomenę, skatinti dialogą ir bendrystę tarp sportininkų, trenerių ir vadovų.</a:t>
            </a:r>
            <a:endParaRPr lang="en-GB" sz="2400" b="0" i="0" dirty="0">
              <a:effectLst/>
            </a:endParaRPr>
          </a:p>
          <a:p>
            <a:r>
              <a:rPr lang="lt-LT" sz="2400" b="0" i="0" dirty="0">
                <a:effectLst/>
              </a:rPr>
              <a:t>Sudaryti sąlygas rengti irkluotojus, užtikrinti</a:t>
            </a:r>
            <a:r>
              <a:rPr lang="en-GB" sz="2400" b="0" i="0" dirty="0">
                <a:effectLst/>
              </a:rPr>
              <a:t> </a:t>
            </a:r>
            <a:r>
              <a:rPr lang="en-GB" sz="2400" b="0" i="0" dirty="0" err="1">
                <a:effectLst/>
              </a:rPr>
              <a:t>sąžiningą</a:t>
            </a:r>
            <a:r>
              <a:rPr lang="en-GB" sz="2400" b="0" i="0" dirty="0">
                <a:effectLst/>
              </a:rPr>
              <a:t> </a:t>
            </a:r>
            <a:r>
              <a:rPr lang="en-GB" sz="2400" b="0" i="0" dirty="0" err="1">
                <a:effectLst/>
              </a:rPr>
              <a:t>atrankos</a:t>
            </a:r>
            <a:r>
              <a:rPr lang="en-GB" sz="2400" b="0" i="0" dirty="0">
                <a:effectLst/>
              </a:rPr>
              <a:t> į </a:t>
            </a:r>
            <a:r>
              <a:rPr lang="en-GB" sz="2400" b="0" i="0" dirty="0" err="1">
                <a:effectLst/>
              </a:rPr>
              <a:t>rinktinę</a:t>
            </a:r>
            <a:r>
              <a:rPr lang="lt-LT" sz="2400" b="0" i="0" dirty="0">
                <a:effectLst/>
              </a:rPr>
              <a:t> sistemą, tobulinti trenerių ir irklavimo specialistų profesinį potencialą, atrinkti geriausius sportininkus ir profesionaliai sudaryti įgulas.</a:t>
            </a:r>
            <a:endParaRPr lang="en-GB" sz="2400" b="0" i="0" dirty="0">
              <a:effectLst/>
            </a:endParaRPr>
          </a:p>
          <a:p>
            <a:r>
              <a:rPr lang="lt-LT" sz="2400" dirty="0">
                <a:effectLst/>
              </a:rPr>
              <a:t>Viešoje erdvėje irklavimą pristatyti ne tik kaip didelio meistriškumo, bet ir kaip rekreacinę, </a:t>
            </a:r>
            <a:r>
              <a:rPr lang="lt-LT" sz="2400" dirty="0" err="1">
                <a:effectLst/>
              </a:rPr>
              <a:t>sveikatinančią</a:t>
            </a:r>
            <a:r>
              <a:rPr lang="lt-LT" sz="2400" dirty="0">
                <a:effectLst/>
              </a:rPr>
              <a:t> veiklą.</a:t>
            </a:r>
            <a:endParaRPr lang="lt-LT" sz="2400" dirty="0">
              <a:effectLst/>
              <a:highlight>
                <a:srgbClr val="000000"/>
              </a:highlight>
            </a:endParaRPr>
          </a:p>
          <a:p>
            <a:r>
              <a:rPr lang="lt-LT" sz="2400" b="0" i="0" dirty="0">
                <a:effectLst/>
              </a:rPr>
              <a:t>Skatinti klubus plėtoti įvairias irklavimo rūšis bei populiarinti šį sportą tarp moksleivių, studentų ir visuomenės.</a:t>
            </a:r>
            <a:endParaRPr lang="en-GB" sz="2400" b="0" i="0" dirty="0">
              <a:effectLst/>
            </a:endParaRPr>
          </a:p>
          <a:p>
            <a:r>
              <a:rPr lang="lt-LT" sz="2400" dirty="0">
                <a:solidFill>
                  <a:srgbClr val="FFFFFF"/>
                </a:solidFill>
                <a:effectLst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37808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9658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STRATEGINIAI TIKSLAI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89" y="1484785"/>
            <a:ext cx="8191822" cy="4332702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lt-LT" sz="2400" dirty="0">
                <a:cs typeface="Arial" panose="020B0604020202020204" pitchFamily="34" charset="0"/>
              </a:rPr>
              <a:t>Į</a:t>
            </a:r>
            <a:r>
              <a:rPr lang="lt-LT" sz="2400" dirty="0">
                <a:ea typeface="Times New Roman" pitchFamily="18" charset="0"/>
                <a:cs typeface="Arial" pitchFamily="34" charset="0"/>
              </a:rPr>
              <a:t>vertinti Lietuvos irklavimo padėtį ir sukurti irklavimo (visų rūšių) sporto plėtros strategiją iki 2032 metų.</a:t>
            </a:r>
          </a:p>
          <a:p>
            <a:pPr marL="742950" lvl="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Sukurti sportininkų rengimo programas, nuolatos vertinti parengtumo lygį, numatyti, kokiomis priemonėmis jie gali pasiekti geriausius sportinius rezultatus.</a:t>
            </a:r>
            <a:endParaRPr lang="en-GB" sz="2400" dirty="0">
              <a:ea typeface="Times New Roman" pitchFamily="18" charset="0"/>
              <a:cs typeface="Arial" pitchFamily="34" charset="0"/>
            </a:endParaRPr>
          </a:p>
          <a:p>
            <a:pPr marL="742950" lvl="0" indent="-742950">
              <a:buFont typeface="+mj-lt"/>
              <a:buAutoNum type="arabicPeriod" startAt="3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Plėtoti jaunių sportą plečiant irklavimo geografiją Ozo sporto gimnazijos pagrindu. Trakuose įsteigti Lietuvos irklavimo akademiją jaunųjų irkluotojų ugdymui (steigėjai: Ozo sporto gimnazija, Trakų rajono savivaldybė ir Lietuvos irklavimo federacija).</a:t>
            </a:r>
          </a:p>
        </p:txBody>
      </p:sp>
    </p:spTree>
    <p:extLst>
      <p:ext uri="{BB962C8B-B14F-4D97-AF65-F5344CB8AC3E}">
        <p14:creationId xmlns:p14="http://schemas.microsoft.com/office/powerpoint/2010/main" val="3324826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9658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STRATEGINIAI TIKSLAI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8191822" cy="483619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lt-LT" sz="3600" dirty="0">
              <a:ea typeface="Times New Roman" pitchFamily="18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 startAt="5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Suburti ir tikslingai rengti (pagal patvirtintus metinius rengimo planus) Lietuvos jaunių irklavimo rinktinę.</a:t>
            </a:r>
            <a:endParaRPr lang="en-GB" sz="2400" dirty="0">
              <a:ea typeface="Times New Roman" pitchFamily="18" charset="0"/>
              <a:cs typeface="Arial" pitchFamily="34" charset="0"/>
            </a:endParaRPr>
          </a:p>
          <a:p>
            <a:pPr marL="742950" lvl="0" indent="-742950">
              <a:buFont typeface="+mj-lt"/>
              <a:buAutoNum type="arabicPeriod" startAt="5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Sukurti irklavimo populiarinimui programą.</a:t>
            </a:r>
          </a:p>
          <a:p>
            <a:pPr marL="742950" lvl="0" indent="-742950">
              <a:buFont typeface="+mj-lt"/>
              <a:buAutoNum type="arabicPeriod" startAt="5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Vykdyti irklavimo sporto specialistų kvalifikacijos tobulinimą.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3013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9658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STIPRYBĖS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8191822" cy="483619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lt-LT" sz="3600" dirty="0">
              <a:ea typeface="Times New Roman" pitchFamily="18" charset="0"/>
              <a:cs typeface="Arial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Sporto šaka turi senas ir gyvas tradicijas.</a:t>
            </a:r>
          </a:p>
          <a:p>
            <a:pPr marL="742950" lvl="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Išsaugotos potencialios galimybės išugdyti didelio meistriškumo irkluotojų.</a:t>
            </a:r>
          </a:p>
          <a:p>
            <a:pPr marL="742950" lvl="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Valstybė (Švietimo, mokslo ir sporto ministerija), Lietuvos tautinis olimpinis komitetas, miestų savivaldybės remia irklavimo sportą (sporto bazės, inventorius, trenerių etatai,</a:t>
            </a:r>
            <a:r>
              <a:rPr lang="en-GB" sz="2400" dirty="0">
                <a:ea typeface="Times New Roman" pitchFamily="18" charset="0"/>
                <a:cs typeface="Arial" pitchFamily="34" charset="0"/>
              </a:rPr>
              <a:t> </a:t>
            </a:r>
            <a:r>
              <a:rPr lang="lt-LT" sz="2400" dirty="0">
                <a:ea typeface="Times New Roman" pitchFamily="18" charset="0"/>
                <a:cs typeface="Arial" pitchFamily="34" charset="0"/>
              </a:rPr>
              <a:t>pasirengimui skirtos lėšos).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5381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9658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STIPRYBĖS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8191822" cy="483619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lt-LT" sz="3600" dirty="0">
              <a:ea typeface="Times New Roman" pitchFamily="18" charset="0"/>
              <a:cs typeface="Arial" pitchFamily="34" charset="0"/>
            </a:endParaRPr>
          </a:p>
          <a:p>
            <a:pPr marL="742950" lvl="0" indent="-742950">
              <a:buFont typeface="+mj-lt"/>
              <a:buAutoNum type="arabicPeriod" startAt="4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Atgimsta irklavimo meistrų judėjimas, irklavimas virsta rekreaciniu sportu.</a:t>
            </a:r>
          </a:p>
          <a:p>
            <a:pPr marL="742950" lvl="0" indent="-742950">
              <a:buFont typeface="+mj-lt"/>
              <a:buAutoNum type="arabicPeriod" startAt="4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Lietuva turi visas galimybes plėtoti tradicinio irklavimo </a:t>
            </a:r>
            <a:r>
              <a:rPr lang="lt-LT" sz="2400" dirty="0" err="1">
                <a:ea typeface="Times New Roman" pitchFamily="18" charset="0"/>
                <a:cs typeface="Arial" pitchFamily="34" charset="0"/>
              </a:rPr>
              <a:t>ergometrų</a:t>
            </a:r>
            <a:r>
              <a:rPr lang="lt-LT" sz="2400" dirty="0">
                <a:ea typeface="Times New Roman" pitchFamily="18" charset="0"/>
                <a:cs typeface="Arial" pitchFamily="34" charset="0"/>
              </a:rPr>
              <a:t> ir pakrančių irklavimo disciplinas.</a:t>
            </a:r>
          </a:p>
          <a:p>
            <a:pPr marL="742950" lvl="0" indent="-742950">
              <a:buFont typeface="+mj-lt"/>
              <a:buAutoNum type="arabicPeriod" startAt="4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Trakų ir Kauno  irklavimo trasos atitinka tarptautinius standartus ir tinka tarptautinių regatų organizavimui.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5218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9658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SILPNYBĖS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5"/>
            <a:ext cx="8191822" cy="4836195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Irklavimo bendruomenė susiskaidžiusi, nevieninga, dirbtinai supriešinta.</a:t>
            </a:r>
            <a:endParaRPr lang="en-GB" sz="2400" dirty="0">
              <a:ea typeface="Times New Roman" pitchFamily="18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Nenumatyti ir neišskirti prioritetai sporto šakos plėtrai.</a:t>
            </a:r>
            <a:endParaRPr lang="en-GB" sz="2400" dirty="0">
              <a:ea typeface="Times New Roman" pitchFamily="18" charset="0"/>
              <a:cs typeface="Arial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Brangi sporto šaka (bazės, trasos, inventorius, transportas ir t.t.).</a:t>
            </a:r>
          </a:p>
          <a:p>
            <a:pPr marL="742950" lvl="0" indent="-742950">
              <a:buFont typeface="+mj-lt"/>
              <a:buAutoNum type="arabicPeriod"/>
            </a:pPr>
            <a:r>
              <a:rPr lang="lt-LT" sz="2400" dirty="0">
                <a:ea typeface="Times New Roman" pitchFamily="18" charset="0"/>
                <a:cs typeface="Arial" pitchFamily="34" charset="0"/>
              </a:rPr>
              <a:t>Nepakanka sporto bazių ir gero inventoriaus.</a:t>
            </a:r>
          </a:p>
          <a:p>
            <a:pPr marL="742950" lvl="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77980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0688"/>
            <a:ext cx="7886700" cy="405029"/>
          </a:xfrm>
        </p:spPr>
        <p:txBody>
          <a:bodyPr>
            <a:noAutofit/>
          </a:bodyPr>
          <a:lstStyle/>
          <a:p>
            <a:br>
              <a:rPr lang="en-US" sz="3600" b="1" dirty="0"/>
            </a:b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250397" y="1954791"/>
            <a:ext cx="264320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KONFERENCIJA</a:t>
            </a:r>
            <a:endParaRPr lang="lt-LT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62990" y="2611157"/>
            <a:ext cx="264320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PREZIDENTAS</a:t>
            </a:r>
            <a:endParaRPr lang="lt-LT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96115" y="3284698"/>
            <a:ext cx="264320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 VICEPREZIDENTA</a:t>
            </a:r>
            <a:r>
              <a:rPr lang="lt-LT" b="1" dirty="0"/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2829" y="3939342"/>
            <a:ext cx="264320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VYKDOMASIS KOMITETAS</a:t>
            </a:r>
            <a:endParaRPr lang="lt-LT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312829" y="4583105"/>
            <a:ext cx="264320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KOMISIJOS</a:t>
            </a:r>
            <a:endParaRPr lang="lt-LT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312829" y="5185627"/>
            <a:ext cx="2643206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GENERALINIS SEKRETORIUS</a:t>
            </a:r>
            <a:endParaRPr lang="lt-LT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00772" y="5185627"/>
            <a:ext cx="2214578" cy="67710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lt-LT" sz="1000" b="1" dirty="0"/>
          </a:p>
          <a:p>
            <a:pPr algn="ctr"/>
            <a:r>
              <a:rPr lang="en-US" b="1" dirty="0"/>
              <a:t>KLUBAI</a:t>
            </a:r>
            <a:br>
              <a:rPr lang="lt-LT" sz="1000" b="1" dirty="0"/>
            </a:br>
            <a:endParaRPr lang="lt-LT" sz="1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48458" y="5185627"/>
            <a:ext cx="2214578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SPORTO MOKYMO </a:t>
            </a:r>
            <a:r>
              <a:rPr lang="lt-LT" b="1" dirty="0"/>
              <a:t>ĮS</a:t>
            </a:r>
            <a:r>
              <a:rPr lang="en-US" b="1" dirty="0"/>
              <a:t>TAIGOS</a:t>
            </a:r>
            <a:endParaRPr lang="lt-LT" b="1" dirty="0"/>
          </a:p>
        </p:txBody>
      </p:sp>
      <p:sp>
        <p:nvSpPr>
          <p:cNvPr id="16" name="Rectangle 15"/>
          <p:cNvSpPr/>
          <p:nvPr/>
        </p:nvSpPr>
        <p:spPr>
          <a:xfrm>
            <a:off x="2051720" y="6201803"/>
            <a:ext cx="5184576" cy="4675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ln w="0"/>
                <a:solidFill>
                  <a:schemeClr val="tx1"/>
                </a:solidFill>
              </a:rPr>
              <a:t>LIETUVOS IRKLAVIMO AKADEMIJA</a:t>
            </a:r>
            <a:endParaRPr lang="en-US" b="1" dirty="0">
              <a:ln w="0"/>
              <a:solidFill>
                <a:schemeClr val="tx1"/>
              </a:solidFill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4572000" y="2324123"/>
            <a:ext cx="45719" cy="2965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4576688" y="2995311"/>
            <a:ext cx="45719" cy="2965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4594859" y="3664911"/>
            <a:ext cx="45719" cy="2965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4588713" y="4301489"/>
            <a:ext cx="45719" cy="2965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4592514" y="4919107"/>
            <a:ext cx="45719" cy="2965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>
            <a:off x="2863036" y="5524181"/>
            <a:ext cx="44979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Left Arrow 37"/>
          <p:cNvSpPr/>
          <p:nvPr/>
        </p:nvSpPr>
        <p:spPr>
          <a:xfrm>
            <a:off x="5903507" y="5501289"/>
            <a:ext cx="397265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4617719" y="5831958"/>
            <a:ext cx="45719" cy="369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827583" y="343894"/>
            <a:ext cx="7996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/>
              <a:t>Federacijos veiklos organizacinė schema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98522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9658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PLANAVIMAS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8191822" cy="48361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600" b="1" dirty="0"/>
              <a:t>Tikslų ir priemonių planavimas (numatymas):</a:t>
            </a:r>
            <a:br>
              <a:rPr lang="lt-LT" sz="2800" dirty="0"/>
            </a:br>
            <a:r>
              <a:rPr lang="lt-LT" sz="2800" dirty="0"/>
              <a:t>    - </a:t>
            </a:r>
            <a:r>
              <a:rPr lang="lt-LT" sz="2400" dirty="0"/>
              <a:t>sukurti irklavimo plėtros </a:t>
            </a:r>
            <a:r>
              <a:rPr lang="en-US" sz="2400" dirty="0" err="1"/>
              <a:t>strategij</a:t>
            </a:r>
            <a:r>
              <a:rPr lang="lt-LT" sz="2400" dirty="0"/>
              <a:t>ą iki 2032 m. ir programą iki 2028 m.; </a:t>
            </a:r>
            <a:br>
              <a:rPr lang="lt-LT" sz="2400" dirty="0"/>
            </a:br>
            <a:r>
              <a:rPr lang="lt-LT" sz="2400" dirty="0"/>
              <a:t>    - sukurti metinį priemonių planą iki 2028 m.;</a:t>
            </a:r>
            <a:br>
              <a:rPr lang="lt-LT" sz="2400" dirty="0"/>
            </a:br>
            <a:r>
              <a:rPr lang="lt-LT" sz="2400" dirty="0"/>
              <a:t>    - parengti federacijos įstatų naują redakciją;</a:t>
            </a:r>
            <a:br>
              <a:rPr lang="lt-LT" sz="2400" dirty="0"/>
            </a:br>
            <a:r>
              <a:rPr lang="lt-LT" sz="2400" dirty="0"/>
              <a:t>    - parengti irklavimo olimpinio rengimo programą;</a:t>
            </a:r>
            <a:br>
              <a:rPr lang="lt-LT" sz="2400" dirty="0"/>
            </a:br>
            <a:r>
              <a:rPr lang="lt-LT" sz="2400" dirty="0"/>
              <a:t>    - parengti irklavimo šakų plėtros programą;</a:t>
            </a:r>
            <a:br>
              <a:rPr lang="lt-LT" sz="2400" dirty="0"/>
            </a:br>
            <a:r>
              <a:rPr lang="lt-LT" sz="2400" dirty="0"/>
              <a:t>    - parengti irklavimo propagavimo programą (</a:t>
            </a:r>
            <a:r>
              <a:rPr lang="en-GB" sz="2400" dirty="0" err="1"/>
              <a:t>soc</a:t>
            </a:r>
            <a:r>
              <a:rPr lang="en-GB" sz="2400" dirty="0"/>
              <a:t>. </a:t>
            </a:r>
            <a:r>
              <a:rPr lang="en-GB" sz="2400" dirty="0" err="1"/>
              <a:t>tinklai</a:t>
            </a:r>
            <a:r>
              <a:rPr lang="en-GB" sz="2400" dirty="0"/>
              <a:t>, </a:t>
            </a:r>
            <a:r>
              <a:rPr lang="lt-LT" sz="2400" dirty="0"/>
              <a:t>spauda, </a:t>
            </a:r>
            <a:r>
              <a:rPr lang="en-GB" sz="2400" dirty="0" err="1"/>
              <a:t>televizija</a:t>
            </a:r>
            <a:r>
              <a:rPr lang="lt-LT" sz="2400" dirty="0"/>
              <a:t>, leidiniai);</a:t>
            </a:r>
            <a:br>
              <a:rPr lang="lt-LT" sz="2400" dirty="0"/>
            </a:br>
            <a:r>
              <a:rPr lang="lt-LT" sz="2400" dirty="0"/>
              <a:t>    - parengti sporto bazių ir irklavimo trasų renovacijos </a:t>
            </a:r>
            <a:br>
              <a:rPr lang="lt-LT" sz="2400" dirty="0"/>
            </a:br>
            <a:r>
              <a:rPr lang="lt-LT" sz="2400" dirty="0"/>
              <a:t>      programą.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245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10A33F7-A3B5-3840-248C-18087B0160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600" b="1" dirty="0">
                <a:latin typeface="+mn-lt"/>
              </a:rPr>
              <a:t>Organizavimas ir vykdymas</a:t>
            </a:r>
            <a:endParaRPr lang="en-US" sz="3600" b="1" dirty="0">
              <a:latin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B4D2D69-39BA-A205-5A20-E86D5F6308C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S</a:t>
            </a:r>
            <a:r>
              <a:rPr lang="lt-LT" sz="2400" dirty="0" err="1"/>
              <a:t>uformuoti</a:t>
            </a:r>
            <a:r>
              <a:rPr lang="lt-LT" sz="2400" dirty="0"/>
              <a:t> federacijos naujus valdymo organus, patvirtinti funkcijas ir veiklos programas;</a:t>
            </a:r>
            <a:endParaRPr lang="en-US" sz="2400" dirty="0"/>
          </a:p>
          <a:p>
            <a:r>
              <a:rPr lang="en-GB" sz="2400" dirty="0"/>
              <a:t>K</a:t>
            </a:r>
            <a:r>
              <a:rPr lang="lt-LT" sz="2400" dirty="0" err="1"/>
              <a:t>asmet</a:t>
            </a:r>
            <a:r>
              <a:rPr lang="lt-LT" sz="2400" dirty="0"/>
              <a:t> organizuoti institucijos komisijų diskusijas, siekiant atviro</a:t>
            </a:r>
            <a:r>
              <a:rPr lang="en-GB" sz="2400" dirty="0"/>
              <a:t> </a:t>
            </a:r>
            <a:r>
              <a:rPr lang="lt-LT" sz="2400" dirty="0"/>
              <a:t>dialogo, bendradarbiavimo ir bendruomenės vienybės ( World Rowing pvz.).</a:t>
            </a:r>
            <a:endParaRPr lang="en-US" sz="2400" dirty="0"/>
          </a:p>
          <a:p>
            <a:r>
              <a:rPr lang="lt-LT" sz="2400" dirty="0"/>
              <a:t>Kasmet sudaryti sutartis su miestų ir rajonų savivaldybėmis ir Lietuvos sporto centru irklavimo sporto plėtrai;</a:t>
            </a:r>
            <a:endParaRPr lang="en-US" sz="2400" dirty="0"/>
          </a:p>
          <a:p>
            <a:r>
              <a:rPr lang="en-GB" sz="2400" dirty="0"/>
              <a:t>P</a:t>
            </a:r>
            <a:r>
              <a:rPr lang="lt-LT" sz="2400" dirty="0" err="1"/>
              <a:t>adėti</a:t>
            </a:r>
            <a:r>
              <a:rPr lang="lt-LT" sz="2400" dirty="0"/>
              <a:t> irklavimo klubams įsigyti inventorių;</a:t>
            </a: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170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CFF6940-305E-D8C8-033B-78C461F184B0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600" b="1" dirty="0">
                <a:latin typeface="+mn-lt"/>
              </a:rPr>
              <a:t>Organizavimas ir vykdymas</a:t>
            </a:r>
            <a:endParaRPr lang="en-US" sz="3600" b="1" dirty="0">
              <a:latin typeface="+mn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DBEF44-DFC8-EB65-22AB-D797B0B5B32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S</a:t>
            </a:r>
            <a:r>
              <a:rPr lang="lt-LT" sz="2400" dirty="0"/>
              <a:t>ukurti sporto klubų (sporto mokyklų, centrų) vertinimo sistemą, pakeisti narystės kvotą;</a:t>
            </a:r>
            <a:endParaRPr lang="en-US" sz="2400" dirty="0"/>
          </a:p>
          <a:p>
            <a:r>
              <a:rPr lang="en-GB" sz="2400" dirty="0"/>
              <a:t>S</a:t>
            </a:r>
            <a:r>
              <a:rPr lang="lt-LT" sz="2400" dirty="0" err="1"/>
              <a:t>ukurti</a:t>
            </a:r>
            <a:r>
              <a:rPr lang="lt-LT" sz="2400" dirty="0"/>
              <a:t> irklavimo sporto </a:t>
            </a:r>
            <a:r>
              <a:rPr lang="en-GB" sz="2400" dirty="0" err="1"/>
              <a:t>prekės</a:t>
            </a:r>
            <a:r>
              <a:rPr lang="en-GB" sz="2400" dirty="0"/>
              <a:t> </a:t>
            </a:r>
            <a:r>
              <a:rPr lang="en-GB" sz="2400" dirty="0" err="1"/>
              <a:t>ženklą</a:t>
            </a:r>
            <a:r>
              <a:rPr lang="lt-LT" sz="2400" dirty="0"/>
              <a:t> (pasiūlymų paketas verslui, valstybinėms įmonėms, užsienio partneriams);</a:t>
            </a:r>
            <a:endParaRPr lang="en-GB" sz="2400" dirty="0"/>
          </a:p>
          <a:p>
            <a:r>
              <a:rPr lang="lt-LT" sz="2400" dirty="0"/>
              <a:t>Rekonstruoti Trakų irklavimo centro pastatą, gilinti trasą Galvės ežere. Sertifikuoti Kauno irklavimo trasą;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6541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35641-C563-B62B-FBBA-661775822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Organizavimas ir vykdymas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F584-4D50-4032-C20E-3963B811A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dirty="0"/>
              <a:t>Plėtoti pakrančių irklavimą Klaipėdoje ( Šventojoje ar Palangoje);</a:t>
            </a:r>
            <a:endParaRPr lang="en-US" sz="2400" dirty="0"/>
          </a:p>
          <a:p>
            <a:r>
              <a:rPr lang="lt-LT" sz="2400" dirty="0"/>
              <a:t>Plėtoti studentų irklavimą visomis jo formomis. Siekti organizuoti Kaune studentų Europos irklavimo čempionatą;</a:t>
            </a:r>
            <a:endParaRPr lang="en-US" sz="2400" dirty="0"/>
          </a:p>
          <a:p>
            <a:r>
              <a:rPr lang="lt-LT" sz="2400" dirty="0"/>
              <a:t>Padėti „</a:t>
            </a:r>
            <a:r>
              <a:rPr lang="lt-LT" sz="2400" dirty="0" err="1"/>
              <a:t>Academia</a:t>
            </a:r>
            <a:r>
              <a:rPr lang="lt-LT" sz="2400" dirty="0"/>
              <a:t> </a:t>
            </a:r>
            <a:r>
              <a:rPr lang="lt-LT" sz="2400" dirty="0" err="1"/>
              <a:t>Remigum</a:t>
            </a:r>
            <a:r>
              <a:rPr lang="lt-LT" sz="2400" dirty="0"/>
              <a:t>“ išsaugoti unikalų irklavimo muziejų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4061613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>
                <a:latin typeface="+mn-lt"/>
              </a:rPr>
              <a:t>FINANSINIO RĖMIMO FUNKCINĖ SCHEMA</a:t>
            </a:r>
            <a:endParaRPr lang="en-US" sz="3600" b="1" dirty="0"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558446"/>
              </p:ext>
            </p:extLst>
          </p:nvPr>
        </p:nvGraphicFramePr>
        <p:xfrm>
          <a:off x="500034" y="1839535"/>
          <a:ext cx="8143932" cy="4098605"/>
        </p:xfrm>
        <a:graphic>
          <a:graphicData uri="http://schemas.openxmlformats.org/drawingml/2006/table">
            <a:tbl>
              <a:tblPr/>
              <a:tblGrid>
                <a:gridCol w="4071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35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Rėmėjai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Sporto klubai/SMĮ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14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1. Sutarys reklamai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1. Sporto bazės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89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2. Lėšos sportiniam darbui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2. Trenerių atlyginimai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 Lėšos inventoriui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 Transportas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2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4. Potenciali parama (dovanos)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4. Lėšos mokomosioms treniruočių stovykloms, varžyboms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lt-LT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5. Lėšos inventoriui, įrangai</a:t>
                      </a:r>
                    </a:p>
                  </a:txBody>
                  <a:tcPr marL="66812" marR="668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403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327027"/>
              </p:ext>
            </p:extLst>
          </p:nvPr>
        </p:nvGraphicFramePr>
        <p:xfrm>
          <a:off x="539552" y="836712"/>
          <a:ext cx="8191822" cy="54805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6866">
                  <a:extLst>
                    <a:ext uri="{9D8B030D-6E8A-4147-A177-3AD203B41FA5}">
                      <a16:colId xmlns:a16="http://schemas.microsoft.com/office/drawing/2014/main" val="2641698129"/>
                    </a:ext>
                  </a:extLst>
                </a:gridCol>
                <a:gridCol w="4154956">
                  <a:extLst>
                    <a:ext uri="{9D8B030D-6E8A-4147-A177-3AD203B41FA5}">
                      <a16:colId xmlns:a16="http://schemas.microsoft.com/office/drawing/2014/main" val="1896744813"/>
                    </a:ext>
                  </a:extLst>
                </a:gridCol>
              </a:tblGrid>
              <a:tr h="6217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600" b="1" dirty="0">
                          <a:effectLst/>
                          <a:latin typeface="+mn-lt"/>
                        </a:rPr>
                        <a:t>Federacija</a:t>
                      </a:r>
                      <a:endParaRPr lang="en-US" sz="2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600" b="1" dirty="0">
                          <a:effectLst/>
                          <a:latin typeface="+mn-lt"/>
                        </a:rPr>
                        <a:t>LSC</a:t>
                      </a:r>
                      <a:endParaRPr lang="en-US" sz="2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extLst>
                  <a:ext uri="{0D108BD9-81ED-4DB2-BD59-A6C34878D82A}">
                    <a16:rowId xmlns:a16="http://schemas.microsoft.com/office/drawing/2014/main" val="4086351742"/>
                  </a:ext>
                </a:extLst>
              </a:tr>
              <a:tr h="789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1. Lėšos dalyvavimui pasaulio ir </a:t>
                      </a:r>
                      <a:br>
                        <a:rPr lang="lt-LT" sz="2400" dirty="0">
                          <a:effectLst/>
                          <a:latin typeface="+mn-lt"/>
                        </a:rPr>
                      </a:br>
                      <a:r>
                        <a:rPr lang="lt-LT" sz="2400" dirty="0">
                          <a:effectLst/>
                          <a:latin typeface="+mn-lt"/>
                        </a:rPr>
                        <a:t>    Europos čempionatuose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AutoNum type="arabicPeriod"/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Mokslo ir medicininių tyrimų </a:t>
                      </a:r>
                      <a:br>
                        <a:rPr lang="lt-LT" sz="2400" dirty="0">
                          <a:effectLst/>
                          <a:latin typeface="+mn-lt"/>
                        </a:rPr>
                      </a:br>
                      <a:r>
                        <a:rPr lang="lt-LT" sz="2400" dirty="0">
                          <a:effectLst/>
                          <a:latin typeface="+mn-lt"/>
                        </a:rPr>
                        <a:t> finansavimas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/>
                </a:tc>
                <a:extLst>
                  <a:ext uri="{0D108BD9-81ED-4DB2-BD59-A6C34878D82A}">
                    <a16:rowId xmlns:a16="http://schemas.microsoft.com/office/drawing/2014/main" val="1448926994"/>
                  </a:ext>
                </a:extLst>
              </a:tr>
              <a:tr h="715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2. Lėšos Lietuvos ir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    tarptautinėms varžyboms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2. Medicininė pagalba, maisto </a:t>
                      </a:r>
                      <a:br>
                        <a:rPr lang="lt-LT" sz="2400" dirty="0">
                          <a:effectLst/>
                          <a:latin typeface="+mn-lt"/>
                        </a:rPr>
                      </a:br>
                      <a:r>
                        <a:rPr lang="lt-LT" sz="2400" dirty="0">
                          <a:effectLst/>
                          <a:latin typeface="+mn-lt"/>
                        </a:rPr>
                        <a:t>    papildai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/>
                </a:tc>
                <a:extLst>
                  <a:ext uri="{0D108BD9-81ED-4DB2-BD59-A6C34878D82A}">
                    <a16:rowId xmlns:a16="http://schemas.microsoft.com/office/drawing/2014/main" val="4061406428"/>
                  </a:ext>
                </a:extLst>
              </a:tr>
              <a:tr h="901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3. Lėšos inventoriui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Trakų irklavimo centro veikla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extLst>
                  <a:ext uri="{0D108BD9-81ED-4DB2-BD59-A6C34878D82A}">
                    <a16:rowId xmlns:a16="http://schemas.microsoft.com/office/drawing/2014/main" val="2708271390"/>
                  </a:ext>
                </a:extLst>
              </a:tr>
              <a:tr h="715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4. Lėšos transportui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4. Reabilitacija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extLst>
                  <a:ext uri="{0D108BD9-81ED-4DB2-BD59-A6C34878D82A}">
                    <a16:rowId xmlns:a16="http://schemas.microsoft.com/office/drawing/2014/main" val="1487931966"/>
                  </a:ext>
                </a:extLst>
              </a:tr>
              <a:tr h="715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5. Kitos lėšos (atlyginimai,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  <a:latin typeface="+mn-lt"/>
                        </a:rPr>
                        <a:t>     patalpų nuoma ir t.t.)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/>
                </a:tc>
                <a:extLst>
                  <a:ext uri="{0D108BD9-81ED-4DB2-BD59-A6C34878D82A}">
                    <a16:rowId xmlns:a16="http://schemas.microsoft.com/office/drawing/2014/main" val="3275452418"/>
                  </a:ext>
                </a:extLst>
              </a:tr>
              <a:tr h="666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32" marR="58232" marT="8319" marB="0" anchor="ctr"/>
                </a:tc>
                <a:extLst>
                  <a:ext uri="{0D108BD9-81ED-4DB2-BD59-A6C34878D82A}">
                    <a16:rowId xmlns:a16="http://schemas.microsoft.com/office/drawing/2014/main" val="361684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9521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457267"/>
              </p:ext>
            </p:extLst>
          </p:nvPr>
        </p:nvGraphicFramePr>
        <p:xfrm>
          <a:off x="467544" y="1025121"/>
          <a:ext cx="8280920" cy="4597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0755">
                  <a:extLst>
                    <a:ext uri="{9D8B030D-6E8A-4147-A177-3AD203B41FA5}">
                      <a16:colId xmlns:a16="http://schemas.microsoft.com/office/drawing/2014/main" val="1050119923"/>
                    </a:ext>
                  </a:extLst>
                </a:gridCol>
                <a:gridCol w="4070165">
                  <a:extLst>
                    <a:ext uri="{9D8B030D-6E8A-4147-A177-3AD203B41FA5}">
                      <a16:colId xmlns:a16="http://schemas.microsoft.com/office/drawing/2014/main" val="366929890"/>
                    </a:ext>
                  </a:extLst>
                </a:gridCol>
              </a:tblGrid>
              <a:tr h="6214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800" b="1">
                          <a:effectLst/>
                        </a:rPr>
                        <a:t>LTOK</a:t>
                      </a:r>
                      <a:endParaRPr lang="en-US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800" b="1" dirty="0">
                          <a:effectLst/>
                        </a:rPr>
                        <a:t>ŠMS ministerija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extLst>
                  <a:ext uri="{0D108BD9-81ED-4DB2-BD59-A6C34878D82A}">
                    <a16:rowId xmlns:a16="http://schemas.microsoft.com/office/drawing/2014/main" val="2117980058"/>
                  </a:ext>
                </a:extLst>
              </a:tr>
              <a:tr h="630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</a:rPr>
                        <a:t>1. TOK olimpinio solidarumo programa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>
                          <a:effectLst/>
                        </a:rPr>
                        <a:t>1. Lėšos sporto šakos plėtotei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extLst>
                  <a:ext uri="{0D108BD9-81ED-4DB2-BD59-A6C34878D82A}">
                    <a16:rowId xmlns:a16="http://schemas.microsoft.com/office/drawing/2014/main" val="1493087205"/>
                  </a:ext>
                </a:extLst>
              </a:tr>
              <a:tr h="781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</a:rPr>
                        <a:t>2. Stipendijos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>
                          <a:effectLst/>
                        </a:rPr>
                        <a:t>2. Premijos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extLst>
                  <a:ext uri="{0D108BD9-81ED-4DB2-BD59-A6C34878D82A}">
                    <a16:rowId xmlns:a16="http://schemas.microsoft.com/office/drawing/2014/main" val="1630936090"/>
                  </a:ext>
                </a:extLst>
              </a:tr>
              <a:tr h="817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</a:rPr>
                        <a:t>3. Lėšos LOR kandidatų rengimui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>
                          <a:effectLst/>
                        </a:rPr>
                        <a:t>3. Antidopingo programa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extLst>
                  <a:ext uri="{0D108BD9-81ED-4DB2-BD59-A6C34878D82A}">
                    <a16:rowId xmlns:a16="http://schemas.microsoft.com/office/drawing/2014/main" val="2098584186"/>
                  </a:ext>
                </a:extLst>
              </a:tr>
              <a:tr h="5087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</a:rPr>
                        <a:t>4. Specialistų kvalifikacijos tobulinimas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</a:rPr>
                        <a:t>4. Lėšos sporto bazių renovacijai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/>
                </a:tc>
                <a:extLst>
                  <a:ext uri="{0D108BD9-81ED-4DB2-BD59-A6C34878D82A}">
                    <a16:rowId xmlns:a16="http://schemas.microsoft.com/office/drawing/2014/main" val="671813968"/>
                  </a:ext>
                </a:extLst>
              </a:tr>
              <a:tr h="619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</a:rPr>
                        <a:t>5. Dalyvavimo</a:t>
                      </a:r>
                      <a:r>
                        <a:rPr lang="lt-LT" sz="2400" baseline="0" dirty="0">
                          <a:effectLst/>
                        </a:rPr>
                        <a:t> olimpinėse žaidynėse finansavimas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400" dirty="0">
                          <a:effectLst/>
                        </a:rPr>
                        <a:t>5. Lėšos specialistų kvalifikacijai tobulinti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0" anchor="ctr"/>
                </a:tc>
                <a:extLst>
                  <a:ext uri="{0D108BD9-81ED-4DB2-BD59-A6C34878D82A}">
                    <a16:rowId xmlns:a16="http://schemas.microsoft.com/office/drawing/2014/main" val="863445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931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BD8EB-35D3-57D9-A53B-AE92DA719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737" y="1958147"/>
            <a:ext cx="78867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 dirty="0">
                <a:effectLst/>
              </a:rPr>
              <a:t>Atėjo metas suvienyti irklavimą.</a:t>
            </a:r>
            <a:r>
              <a:rPr lang="en-GB" sz="2800" dirty="0">
                <a:effectLst/>
              </a:rPr>
              <a:t> </a:t>
            </a:r>
            <a:r>
              <a:rPr lang="lt-LT" sz="2800" dirty="0">
                <a:effectLst/>
              </a:rPr>
              <a:t>Ne skaldyti, o telkti. Ne kalbėti, o veikti.</a:t>
            </a:r>
            <a:r>
              <a:rPr lang="en-GB" sz="2800" dirty="0">
                <a:effectLst/>
              </a:rPr>
              <a:t> </a:t>
            </a:r>
            <a:r>
              <a:rPr lang="lt-LT" sz="2800" dirty="0">
                <a:effectLst/>
              </a:rPr>
              <a:t>Kartu galime sukurti federaciją, kuri dirba visai bendruomenei – nuo pirmųjų potėpių iki olimpinio starto.</a:t>
            </a:r>
            <a:r>
              <a:rPr lang="en-GB" sz="2800" dirty="0">
                <a:effectLst/>
              </a:rPr>
              <a:t> </a:t>
            </a:r>
            <a:r>
              <a:rPr lang="lt-LT" sz="2800" dirty="0">
                <a:effectLst/>
              </a:rPr>
              <a:t>Vienybėje – mūsų jėga, darbe – rezultatas.</a:t>
            </a:r>
            <a:endParaRPr lang="en-GB" sz="2800" dirty="0">
              <a:effectLst/>
            </a:endParaRP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>
                <a:effectLst/>
              </a:rPr>
              <a:t>Ačiū.</a:t>
            </a:r>
            <a:endParaRPr lang="lt-LT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88909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403</TotalTime>
  <Words>820</Words>
  <Application>Microsoft Macintosh PowerPoint</Application>
  <PresentationFormat>On-screen Show (4:3)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 Light</vt:lpstr>
      <vt:lpstr>Arial</vt:lpstr>
      <vt:lpstr>Calibri</vt:lpstr>
      <vt:lpstr>Office Theme</vt:lpstr>
      <vt:lpstr>PowerPoint Presentation</vt:lpstr>
      <vt:lpstr>Misija</vt:lpstr>
      <vt:lpstr>STRATEGINIAI TIKSLAI</vt:lpstr>
      <vt:lpstr>STRATEGINIAI TIKSLAI</vt:lpstr>
      <vt:lpstr>STIPRYBĖS</vt:lpstr>
      <vt:lpstr>STIPRYBĖS</vt:lpstr>
      <vt:lpstr>SILPNYBĖS</vt:lpstr>
      <vt:lpstr> </vt:lpstr>
      <vt:lpstr>PLANAVIMAS</vt:lpstr>
      <vt:lpstr>Organizavimas ir vykdymas</vt:lpstr>
      <vt:lpstr>Organizavimas ir vykdymas</vt:lpstr>
      <vt:lpstr>Organizavimas ir vykdymas</vt:lpstr>
      <vt:lpstr>FINANSINIO RĖMIMO FUNKCINĖ SCHEMA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Dainius Pavilionis</dc:creator>
  <cp:lastModifiedBy>Zilvinas Tomas Badikonis</cp:lastModifiedBy>
  <cp:revision>52</cp:revision>
  <dcterms:created xsi:type="dcterms:W3CDTF">2009-12-18T19:26:34Z</dcterms:created>
  <dcterms:modified xsi:type="dcterms:W3CDTF">2025-10-30T14:39:04Z</dcterms:modified>
</cp:coreProperties>
</file>